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8" r:id="rId2"/>
    <p:sldId id="259" r:id="rId3"/>
    <p:sldId id="321" r:id="rId4"/>
    <p:sldId id="261" r:id="rId5"/>
    <p:sldId id="328" r:id="rId6"/>
    <p:sldId id="326" r:id="rId7"/>
    <p:sldId id="266" r:id="rId8"/>
    <p:sldId id="341" r:id="rId9"/>
    <p:sldId id="320" r:id="rId10"/>
    <p:sldId id="262" r:id="rId11"/>
    <p:sldId id="267" r:id="rId12"/>
    <p:sldId id="337" r:id="rId13"/>
    <p:sldId id="336" r:id="rId14"/>
    <p:sldId id="263" r:id="rId15"/>
    <p:sldId id="338" r:id="rId16"/>
    <p:sldId id="329" r:id="rId17"/>
    <p:sldId id="334" r:id="rId18"/>
    <p:sldId id="331" r:id="rId19"/>
    <p:sldId id="333" r:id="rId20"/>
    <p:sldId id="332" r:id="rId21"/>
    <p:sldId id="330" r:id="rId22"/>
    <p:sldId id="264" r:id="rId23"/>
    <p:sldId id="268" r:id="rId24"/>
    <p:sldId id="339" r:id="rId25"/>
    <p:sldId id="28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3621"/>
    <a:srgbClr val="FCFCFC"/>
    <a:srgbClr val="DDDCD7"/>
    <a:srgbClr val="FFFFFF"/>
    <a:srgbClr val="000000"/>
    <a:srgbClr val="D44024"/>
    <a:srgbClr val="B4371E"/>
    <a:srgbClr val="FAFAFA"/>
    <a:srgbClr val="7A2014"/>
    <a:srgbClr val="F491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30" autoAdjust="0"/>
  </p:normalViewPr>
  <p:slideViewPr>
    <p:cSldViewPr snapToGrid="0">
      <p:cViewPr>
        <p:scale>
          <a:sx n="66" d="100"/>
          <a:sy n="66" d="100"/>
        </p:scale>
        <p:origin x="-864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4A7E5-A2C9-4CE4-B148-59DF859F26C5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27F55-7802-4972-B50C-9489C65927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7F55-7802-4972-B50C-9489C65927FD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7F55-7802-4972-B50C-9489C65927FD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7F55-7802-4972-B50C-9489C65927FD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7F55-7802-4972-B50C-9489C65927FD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7F55-7802-4972-B50C-9489C65927F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7F55-7802-4972-B50C-9489C65927F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7F55-7802-4972-B50C-9489C65927FD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7F55-7802-4972-B50C-9489C65927FD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7F55-7802-4972-B50C-9489C65927FD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7F55-7802-4972-B50C-9489C65927FD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DD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EFC95-821A-4C86-9B1A-6798CEFE1374}" type="datetimeFigureOut">
              <a:rPr lang="zh-CN" altLang="en-US" smtClean="0"/>
              <a:pPr/>
              <a:t>2020/12/7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4A4C1-0C45-44F4-89E9-9AA3988497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350170" y="2881308"/>
            <a:ext cx="841829" cy="1496720"/>
          </a:xfrm>
          <a:prstGeom prst="rect">
            <a:avLst/>
          </a:prstGeom>
          <a:solidFill>
            <a:srgbClr val="DD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过程 6"/>
          <p:cNvSpPr/>
          <p:nvPr/>
        </p:nvSpPr>
        <p:spPr>
          <a:xfrm>
            <a:off x="0" y="0"/>
            <a:ext cx="12192001" cy="6858002"/>
          </a:xfrm>
          <a:prstGeom prst="flowChartProcess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手动输入 5"/>
          <p:cNvSpPr/>
          <p:nvPr/>
        </p:nvSpPr>
        <p:spPr>
          <a:xfrm rot="16200000" flipH="1">
            <a:off x="7119494" y="1785495"/>
            <a:ext cx="6858002" cy="328701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5078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5078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5078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078"/>
                </a:lnTo>
                <a:close/>
              </a:path>
            </a:pathLst>
          </a:custGeom>
          <a:solidFill>
            <a:srgbClr val="DD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076336" y="4997777"/>
            <a:ext cx="2782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DFDFD"/>
                </a:solidFill>
                <a:latin typeface="+mj-ea"/>
                <a:ea typeface="+mj-ea"/>
              </a:rPr>
              <a:t>汇报人：张幼安</a:t>
            </a:r>
            <a:endParaRPr lang="en-US" altLang="zh-CN" sz="2800" dirty="0" smtClean="0">
              <a:solidFill>
                <a:srgbClr val="FDFDFD"/>
              </a:solidFill>
              <a:latin typeface="+mj-ea"/>
              <a:ea typeface="+mj-ea"/>
            </a:endParaRPr>
          </a:p>
          <a:p>
            <a:r>
              <a:rPr lang="en-US" altLang="zh-CN" sz="2800" dirty="0" smtClean="0">
                <a:solidFill>
                  <a:srgbClr val="FDFDFD"/>
                </a:solidFill>
                <a:latin typeface="+mj-ea"/>
                <a:ea typeface="+mj-ea"/>
              </a:rPr>
              <a:t>2020.11.26</a:t>
            </a:r>
            <a:endParaRPr lang="en-US" altLang="zh-CN" sz="2800" dirty="0">
              <a:solidFill>
                <a:srgbClr val="FDFDFD"/>
              </a:solidFill>
              <a:latin typeface="+mj-ea"/>
              <a:ea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17598" y="2392935"/>
            <a:ext cx="8577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FCFCFC"/>
                </a:solidFill>
                <a:latin typeface="Impact" pitchFamily="34" charset="0"/>
              </a:rPr>
              <a:t>目标</a:t>
            </a:r>
            <a:r>
              <a:rPr lang="zh-CN" altLang="en-US" sz="7200" dirty="0" smtClean="0">
                <a:solidFill>
                  <a:srgbClr val="FCFCFC"/>
                </a:solidFill>
                <a:latin typeface="Impact" pitchFamily="34" charset="0"/>
              </a:rPr>
              <a:t>检测、目标识别</a:t>
            </a:r>
            <a:endParaRPr lang="en-US" altLang="zh-CN" sz="7200" dirty="0" smtClean="0">
              <a:solidFill>
                <a:srgbClr val="FCFCFC"/>
              </a:solidFill>
              <a:latin typeface="Impact" pitchFamily="34" charset="0"/>
            </a:endParaRPr>
          </a:p>
          <a:p>
            <a:pPr algn="ctr"/>
            <a:r>
              <a:rPr lang="zh-CN" altLang="en-US" sz="7200" dirty="0" smtClean="0">
                <a:solidFill>
                  <a:srgbClr val="FCFCFC"/>
                </a:solidFill>
                <a:latin typeface="Impact" pitchFamily="34" charset="0"/>
              </a:rPr>
              <a:t>算法</a:t>
            </a:r>
            <a:r>
              <a:rPr lang="zh-CN" altLang="en-US" sz="7200" dirty="0" smtClean="0">
                <a:solidFill>
                  <a:srgbClr val="FCFCFC"/>
                </a:solidFill>
                <a:latin typeface="Impact" pitchFamily="34" charset="0"/>
              </a:rPr>
              <a:t>汇报</a:t>
            </a:r>
            <a:endParaRPr lang="zh-CN" altLang="en-US" sz="7200" dirty="0">
              <a:solidFill>
                <a:srgbClr val="FCFCFC"/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过程 6"/>
          <p:cNvSpPr/>
          <p:nvPr/>
        </p:nvSpPr>
        <p:spPr>
          <a:xfrm>
            <a:off x="-1" y="-4"/>
            <a:ext cx="12192001" cy="6858002"/>
          </a:xfrm>
          <a:prstGeom prst="flowChartProcess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手动输入 5"/>
          <p:cNvSpPr/>
          <p:nvPr/>
        </p:nvSpPr>
        <p:spPr>
          <a:xfrm rot="5400000">
            <a:off x="-355600" y="355600"/>
            <a:ext cx="6858002" cy="61468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5078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5078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5078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078"/>
                </a:lnTo>
                <a:close/>
              </a:path>
            </a:pathLst>
          </a:custGeom>
          <a:solidFill>
            <a:srgbClr val="DD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/>
          <p:cNvSpPr/>
          <p:nvPr/>
        </p:nvSpPr>
        <p:spPr>
          <a:xfrm rot="2639992">
            <a:off x="736739" y="2098762"/>
            <a:ext cx="3152547" cy="3152547"/>
          </a:xfrm>
          <a:prstGeom prst="diamond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FCFC"/>
              </a:solidFill>
            </a:endParaRPr>
          </a:p>
        </p:txBody>
      </p:sp>
      <p:sp>
        <p:nvSpPr>
          <p:cNvPr id="29" name="菱形 28"/>
          <p:cNvSpPr/>
          <p:nvPr/>
        </p:nvSpPr>
        <p:spPr>
          <a:xfrm rot="1231948">
            <a:off x="736740" y="2098762"/>
            <a:ext cx="3152547" cy="3152547"/>
          </a:xfrm>
          <a:prstGeom prst="diamond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FCFC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6095999" y="2890205"/>
            <a:ext cx="264046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9600" b="1" dirty="0" smtClean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rPr>
              <a:t>SSD</a:t>
            </a:r>
            <a:endParaRPr lang="zh-CN" altLang="en-US" sz="9600" b="1" dirty="0" smtClean="0">
              <a:solidFill>
                <a:srgbClr val="FCFCF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13092" y="2611261"/>
            <a:ext cx="10207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rgbClr val="FCFCFC"/>
                </a:solidFill>
                <a:latin typeface="Impact" pitchFamily="34" charset="0"/>
              </a:rPr>
              <a:t>2</a:t>
            </a:r>
            <a:endParaRPr lang="zh-CN" altLang="en-US" sz="13800" dirty="0">
              <a:solidFill>
                <a:srgbClr val="FCFCFC"/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18"/>
          <p:cNvSpPr/>
          <p:nvPr/>
        </p:nvSpPr>
        <p:spPr>
          <a:xfrm>
            <a:off x="812799" y="79078"/>
            <a:ext cx="1477285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网络结构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29" name="平行四边形 28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30" name="平行四边形 29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pic>
        <p:nvPicPr>
          <p:cNvPr id="6146" name="Picture 2" descr="E:\0000原有桌面\202012021613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3429" y="528765"/>
            <a:ext cx="10121900" cy="3358338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914400" y="3931558"/>
            <a:ext cx="1014548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en-US" b="1" dirty="0" smtClean="0"/>
              <a:t>网络特点：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个预测特征层，</a:t>
            </a:r>
            <a:r>
              <a:rPr lang="zh-CN" altLang="en-US" b="1" dirty="0" smtClean="0"/>
              <a:t>底层</a:t>
            </a:r>
            <a:r>
              <a:rPr lang="zh-CN" altLang="en-US" dirty="0" smtClean="0"/>
              <a:t> 检测</a:t>
            </a:r>
            <a:r>
              <a:rPr lang="zh-CN" altLang="en-US" b="1" dirty="0" smtClean="0"/>
              <a:t>小目标</a:t>
            </a:r>
            <a:r>
              <a:rPr lang="zh-CN" altLang="en-US" dirty="0" smtClean="0"/>
              <a:t>，</a:t>
            </a:r>
            <a:r>
              <a:rPr lang="zh-CN" altLang="en-US" b="1" dirty="0" smtClean="0"/>
              <a:t>高层</a:t>
            </a:r>
            <a:r>
              <a:rPr lang="zh-CN" altLang="en-US" dirty="0" smtClean="0"/>
              <a:t> 检测 </a:t>
            </a:r>
            <a:r>
              <a:rPr lang="zh-CN" altLang="en-US" b="1" dirty="0" smtClean="0"/>
              <a:t>大目标：不同特征图</a:t>
            </a:r>
            <a:r>
              <a:rPr lang="zh-CN" altLang="en-US" dirty="0" smtClean="0"/>
              <a:t>匹配</a:t>
            </a:r>
            <a:r>
              <a:rPr lang="zh-CN" altLang="en-US" b="1" dirty="0" smtClean="0"/>
              <a:t>不同尺寸目标</a:t>
            </a:r>
            <a:r>
              <a:rPr lang="en-US" altLang="zh-CN" b="1" dirty="0" smtClean="0">
                <a:sym typeface="Wingdings" pitchFamily="2" charset="2"/>
              </a:rPr>
              <a:t></a:t>
            </a:r>
            <a:r>
              <a:rPr lang="zh-CN" altLang="en-US" dirty="0" smtClean="0"/>
              <a:t>提高小目标检测效果。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b="1" dirty="0" smtClean="0"/>
              <a:t>Default box</a:t>
            </a:r>
            <a:r>
              <a:rPr lang="en-US" altLang="zh-CN" dirty="0" smtClean="0"/>
              <a:t>: </a:t>
            </a:r>
            <a:r>
              <a:rPr lang="zh-CN" altLang="en-US" dirty="0" smtClean="0"/>
              <a:t>类似于</a:t>
            </a:r>
            <a:r>
              <a:rPr lang="en-US" altLang="zh-CN" b="1" dirty="0" smtClean="0"/>
              <a:t>anchor  box;  </a:t>
            </a:r>
            <a:r>
              <a:rPr lang="zh-CN" altLang="en-US" dirty="0" smtClean="0"/>
              <a:t>计算公式：</a:t>
            </a:r>
            <a:r>
              <a:rPr lang="en-US" altLang="zh-CN" dirty="0" err="1" smtClean="0"/>
              <a:t>S</a:t>
            </a:r>
            <a:r>
              <a:rPr lang="en-US" altLang="zh-CN" sz="1600" dirty="0" err="1" smtClean="0"/>
              <a:t>k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S</a:t>
            </a:r>
            <a:r>
              <a:rPr lang="en-US" altLang="zh-CN" sz="1600" dirty="0" err="1" smtClean="0"/>
              <a:t>min</a:t>
            </a:r>
            <a:r>
              <a:rPr lang="en-US" altLang="zh-CN" dirty="0" smtClean="0"/>
              <a:t> + (</a:t>
            </a:r>
            <a:r>
              <a:rPr lang="en-US" altLang="zh-CN" dirty="0" err="1" smtClean="0"/>
              <a:t>S</a:t>
            </a:r>
            <a:r>
              <a:rPr lang="en-US" altLang="zh-CN" sz="1600" dirty="0" err="1" smtClean="0"/>
              <a:t>max</a:t>
            </a:r>
            <a:r>
              <a:rPr lang="en-US" altLang="zh-CN" dirty="0" err="1" smtClean="0"/>
              <a:t>-S</a:t>
            </a:r>
            <a:r>
              <a:rPr lang="en-US" altLang="zh-CN" sz="1600" dirty="0" err="1" smtClean="0"/>
              <a:t>min</a:t>
            </a:r>
            <a:r>
              <a:rPr lang="en-US" altLang="zh-CN" dirty="0" smtClean="0"/>
              <a:t>)/(m-1) * (k-1) : </a:t>
            </a:r>
            <a:r>
              <a:rPr lang="zh-CN" altLang="en-US" dirty="0" smtClean="0"/>
              <a:t>一般使用固定尺寸。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b="1" dirty="0" smtClean="0"/>
              <a:t>Predictor:</a:t>
            </a:r>
            <a:r>
              <a:rPr lang="zh-CN" altLang="en-US" dirty="0" smtClean="0"/>
              <a:t>输出量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c+4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*k </a:t>
            </a:r>
            <a:r>
              <a:rPr lang="zh-CN" altLang="en-US" b="1" dirty="0" smtClean="0"/>
              <a:t>；</a:t>
            </a:r>
            <a:r>
              <a:rPr lang="zh-CN" altLang="en-US" dirty="0" smtClean="0"/>
              <a:t>其中，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个边界框，每个边界框四个位置值，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个类别值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en-US" b="1" dirty="0" smtClean="0"/>
              <a:t>正负样本</a:t>
            </a:r>
            <a:r>
              <a:rPr lang="zh-CN" altLang="en-US" dirty="0" smtClean="0"/>
              <a:t>：正样本：与</a:t>
            </a:r>
            <a:r>
              <a:rPr lang="en-US" altLang="zh-CN" dirty="0" smtClean="0"/>
              <a:t>GT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IoU</a:t>
            </a:r>
            <a:r>
              <a:rPr lang="zh-CN" altLang="en-US" dirty="0" smtClean="0"/>
              <a:t>最大</a:t>
            </a:r>
            <a:r>
              <a:rPr lang="en-US" altLang="zh-CN" dirty="0" smtClean="0"/>
              <a:t>;  </a:t>
            </a:r>
            <a:r>
              <a:rPr lang="zh-CN" altLang="en-US" dirty="0" smtClean="0"/>
              <a:t>负样本：</a:t>
            </a:r>
            <a:r>
              <a:rPr lang="en-US" altLang="zh-CN" dirty="0" smtClean="0"/>
              <a:t>&lt;0.5</a:t>
            </a:r>
            <a:r>
              <a:rPr lang="zh-CN" altLang="en-US" dirty="0" smtClean="0"/>
              <a:t>；最后正负样本量：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3.</a:t>
            </a:r>
            <a:endParaRPr lang="en-US" altLang="zh-CN" dirty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en-US" b="1" dirty="0" smtClean="0"/>
              <a:t>损失 </a:t>
            </a:r>
            <a:r>
              <a:rPr lang="en-US" altLang="zh-CN" b="1" dirty="0" smtClean="0"/>
              <a:t>= </a:t>
            </a:r>
            <a:r>
              <a:rPr lang="zh-CN" altLang="en-US" dirty="0" smtClean="0"/>
              <a:t>类别损失</a:t>
            </a:r>
            <a:r>
              <a:rPr lang="en-US" altLang="zh-CN" dirty="0" smtClean="0"/>
              <a:t>+</a:t>
            </a:r>
            <a:r>
              <a:rPr lang="zh-CN" altLang="en-US" dirty="0" smtClean="0"/>
              <a:t>定位损失，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为匹配到的正样本个数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18"/>
          <p:cNvSpPr/>
          <p:nvPr/>
        </p:nvSpPr>
        <p:spPr>
          <a:xfrm>
            <a:off x="812799" y="79078"/>
            <a:ext cx="1477285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网络结构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27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29" name="平行四边形 28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30" name="平行四边形 29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300" y="1182818"/>
            <a:ext cx="10942290" cy="418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18"/>
          <p:cNvSpPr/>
          <p:nvPr/>
        </p:nvSpPr>
        <p:spPr>
          <a:xfrm>
            <a:off x="812799" y="79078"/>
            <a:ext cx="1477285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优缺点：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27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29" name="平行四边形 28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30" name="平行四边形 29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3829" y="4010193"/>
            <a:ext cx="111379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优点</a:t>
            </a:r>
            <a:r>
              <a:rPr lang="zh-CN" altLang="en-US" sz="2000" dirty="0" smtClean="0"/>
              <a:t>：运行速度超过</a:t>
            </a:r>
            <a:r>
              <a:rPr lang="en-US" altLang="zh-CN" sz="2000" dirty="0" smtClean="0"/>
              <a:t>YOLO</a:t>
            </a:r>
            <a:r>
              <a:rPr lang="zh-CN" altLang="en-US" sz="2000" dirty="0" smtClean="0"/>
              <a:t>，精度超过</a:t>
            </a:r>
            <a:r>
              <a:rPr lang="en-US" altLang="zh-CN" sz="2000" dirty="0" smtClean="0"/>
              <a:t>Faster R-CNN(</a:t>
            </a:r>
            <a:r>
              <a:rPr lang="zh-CN" altLang="en-US" sz="2000" dirty="0" smtClean="0"/>
              <a:t>一定条件下，对于稀疏场景的大目标而言</a:t>
            </a:r>
            <a:r>
              <a:rPr lang="en-US" altLang="zh-CN" sz="2000" dirty="0" smtClean="0"/>
              <a:t>)</a:t>
            </a:r>
          </a:p>
          <a:p>
            <a:endParaRPr lang="en-US" altLang="zh-CN" sz="2000" dirty="0" smtClean="0"/>
          </a:p>
          <a:p>
            <a:r>
              <a:rPr lang="zh-CN" altLang="en-US" sz="2000" b="1" dirty="0" smtClean="0"/>
              <a:t>缺点：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）需要人工设置</a:t>
            </a:r>
            <a:r>
              <a:rPr lang="en-US" altLang="zh-CN" sz="2000" dirty="0" smtClean="0"/>
              <a:t>default boxes</a:t>
            </a:r>
            <a:r>
              <a:rPr lang="zh-CN" altLang="en-US" sz="2000" dirty="0" smtClean="0"/>
              <a:t>的初始尺度和长宽比的值。</a:t>
            </a:r>
            <a:endParaRPr lang="en-US" altLang="zh-CN" sz="2000" dirty="0" smtClean="0"/>
          </a:p>
          <a:p>
            <a:r>
              <a:rPr lang="en-US" altLang="zh-CN" sz="2000" dirty="0" smtClean="0"/>
              <a:t>	    </a:t>
            </a:r>
            <a:r>
              <a:rPr lang="zh-CN" altLang="en-US" sz="2000" dirty="0" smtClean="0"/>
              <a:t>网络中</a:t>
            </a:r>
            <a:r>
              <a:rPr lang="en-US" altLang="zh-CN" sz="2000" dirty="0" err="1" smtClean="0"/>
              <a:t>defualt</a:t>
            </a:r>
            <a:r>
              <a:rPr lang="en-US" altLang="zh-CN" sz="2000" dirty="0" smtClean="0"/>
              <a:t> boxes</a:t>
            </a:r>
            <a:r>
              <a:rPr lang="zh-CN" altLang="en-US" sz="2000" dirty="0" smtClean="0"/>
              <a:t>的基础大小和形状不能直接通过学习获得，而是需要手工设置。而网络中每一层</a:t>
            </a:r>
            <a:r>
              <a:rPr lang="en-US" altLang="zh-CN" sz="2000" dirty="0" smtClean="0"/>
              <a:t>feature</a:t>
            </a:r>
            <a:r>
              <a:rPr lang="zh-CN" altLang="en-US" sz="2000" dirty="0" smtClean="0"/>
              <a:t>使用的</a:t>
            </a:r>
            <a:r>
              <a:rPr lang="en-US" altLang="zh-CN" sz="2000" dirty="0" err="1" smtClean="0"/>
              <a:t>defualt</a:t>
            </a:r>
            <a:r>
              <a:rPr lang="en-US" altLang="zh-CN" sz="2000" dirty="0" smtClean="0"/>
              <a:t> box</a:t>
            </a:r>
            <a:r>
              <a:rPr lang="zh-CN" altLang="en-US" sz="2000" dirty="0" smtClean="0"/>
              <a:t>大小和形状恰好都不一样，导致调试过程非常依赖经验。</a:t>
            </a:r>
            <a:endParaRPr lang="en-US" altLang="zh-CN" sz="2000" dirty="0" smtClean="0"/>
          </a:p>
          <a:p>
            <a:r>
              <a:rPr lang="en-US" altLang="zh-CN" sz="2000" dirty="0" smtClean="0"/>
              <a:t>	2</a:t>
            </a:r>
            <a:r>
              <a:rPr lang="zh-CN" altLang="en-US" sz="2000" dirty="0" smtClean="0"/>
              <a:t>）对小尺寸的目标识别仍然比较差，还达不到</a:t>
            </a:r>
            <a:r>
              <a:rPr lang="en-US" altLang="zh-CN" sz="2000" dirty="0" smtClean="0"/>
              <a:t>Faster R-CNN</a:t>
            </a:r>
            <a:r>
              <a:rPr lang="zh-CN" altLang="en-US" sz="2000" dirty="0" smtClean="0"/>
              <a:t>的水准。因为</a:t>
            </a:r>
            <a:r>
              <a:rPr lang="en-US" altLang="zh-CN" sz="2000" dirty="0" smtClean="0"/>
              <a:t>SSD</a:t>
            </a:r>
            <a:r>
              <a:rPr lang="zh-CN" altLang="en-US" sz="2000" dirty="0" smtClean="0"/>
              <a:t>使用</a:t>
            </a:r>
            <a:r>
              <a:rPr lang="en-US" altLang="zh-CN" sz="2000" dirty="0" smtClean="0"/>
              <a:t>conv4-3</a:t>
            </a:r>
            <a:r>
              <a:rPr lang="zh-CN" altLang="en-US" sz="2000" dirty="0" smtClean="0"/>
              <a:t>低级</a:t>
            </a:r>
            <a:r>
              <a:rPr lang="en-US" altLang="zh-CN" sz="2000" dirty="0" smtClean="0"/>
              <a:t>feature</a:t>
            </a:r>
            <a:r>
              <a:rPr lang="zh-CN" altLang="en-US" sz="2000" dirty="0" smtClean="0"/>
              <a:t>去检测小目标，而低级特征卷积层数少，存在特征提取不充分的问题。</a:t>
            </a:r>
            <a:endParaRPr lang="zh-CN" altLang="en-US" sz="2000" dirty="0"/>
          </a:p>
        </p:txBody>
      </p:sp>
      <p:pic>
        <p:nvPicPr>
          <p:cNvPr id="6146" name="Picture 2" descr="E:\0000原有桌面\202012021613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975" y="632180"/>
            <a:ext cx="9064625" cy="32603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过程 6"/>
          <p:cNvSpPr/>
          <p:nvPr/>
        </p:nvSpPr>
        <p:spPr>
          <a:xfrm>
            <a:off x="-1" y="-4"/>
            <a:ext cx="12192001" cy="6858002"/>
          </a:xfrm>
          <a:prstGeom prst="flowChartProcess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手动输入 5"/>
          <p:cNvSpPr/>
          <p:nvPr/>
        </p:nvSpPr>
        <p:spPr>
          <a:xfrm rot="5400000">
            <a:off x="-355600" y="355600"/>
            <a:ext cx="6858002" cy="61468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5078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5078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5078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078"/>
                </a:lnTo>
                <a:close/>
              </a:path>
            </a:pathLst>
          </a:custGeom>
          <a:solidFill>
            <a:srgbClr val="DD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/>
          <p:cNvSpPr/>
          <p:nvPr/>
        </p:nvSpPr>
        <p:spPr>
          <a:xfrm rot="2639992">
            <a:off x="736739" y="2098762"/>
            <a:ext cx="3152547" cy="3152547"/>
          </a:xfrm>
          <a:prstGeom prst="diamond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FCFC"/>
              </a:solidFill>
            </a:endParaRPr>
          </a:p>
        </p:txBody>
      </p:sp>
      <p:sp>
        <p:nvSpPr>
          <p:cNvPr id="29" name="菱形 28"/>
          <p:cNvSpPr/>
          <p:nvPr/>
        </p:nvSpPr>
        <p:spPr>
          <a:xfrm rot="1231948">
            <a:off x="736740" y="2098762"/>
            <a:ext cx="3152547" cy="3152547"/>
          </a:xfrm>
          <a:prstGeom prst="diamond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FCFC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6095999" y="2890205"/>
            <a:ext cx="578299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9600" b="1" dirty="0" smtClean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rPr>
              <a:t>YOLO-V4</a:t>
            </a:r>
            <a:endParaRPr lang="zh-CN" altLang="en-US" sz="9600" b="1" dirty="0" smtClean="0">
              <a:solidFill>
                <a:srgbClr val="FCFCF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13092" y="2611261"/>
            <a:ext cx="10207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rgbClr val="FCFCFC"/>
                </a:solidFill>
                <a:latin typeface="Impact" pitchFamily="34" charset="0"/>
              </a:rPr>
              <a:t>3</a:t>
            </a:r>
            <a:endParaRPr lang="zh-CN" altLang="en-US" sz="13800" dirty="0">
              <a:solidFill>
                <a:srgbClr val="FCFCFC"/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7567991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YOLO v1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的思想（数据预处理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+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网络搭建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+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损失计算）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63109"/>
            <a:ext cx="5051226" cy="33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0763"/>
            <a:ext cx="11843657" cy="301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210629" y="595087"/>
            <a:ext cx="69813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</a:t>
            </a:r>
            <a:r>
              <a:rPr lang="zh-CN" altLang="en-US" b="1" dirty="0" smtClean="0"/>
              <a:t>） </a:t>
            </a:r>
            <a:r>
              <a:rPr lang="en-US" altLang="zh-CN" b="1" dirty="0" smtClean="0"/>
              <a:t>input</a:t>
            </a:r>
            <a:r>
              <a:rPr lang="zh-CN" altLang="en-US" b="1" dirty="0" smtClean="0"/>
              <a:t>部分：数据预处理，将图片分割成</a:t>
            </a:r>
            <a:r>
              <a:rPr lang="en-US" altLang="zh-CN" b="1" dirty="0" smtClean="0"/>
              <a:t> S*S</a:t>
            </a:r>
            <a:r>
              <a:rPr lang="zh-CN" altLang="en-US" b="1" dirty="0" smtClean="0"/>
              <a:t>个小格子。</a:t>
            </a:r>
            <a:endParaRPr lang="en-US" altLang="zh-CN" b="1" dirty="0" smtClean="0"/>
          </a:p>
          <a:p>
            <a:r>
              <a:rPr lang="en-US" altLang="zh-CN" b="1" dirty="0" smtClean="0"/>
              <a:t>    </a:t>
            </a:r>
            <a:r>
              <a:rPr lang="zh-CN" altLang="en-US" b="1" dirty="0" smtClean="0"/>
              <a:t>每个格子预测</a:t>
            </a:r>
            <a:r>
              <a:rPr lang="en-US" altLang="zh-CN" b="1" dirty="0" smtClean="0">
                <a:sym typeface="Wingdings" pitchFamily="2" charset="2"/>
              </a:rPr>
              <a:t>: </a:t>
            </a:r>
            <a:r>
              <a:rPr lang="zh-CN" altLang="en-US" dirty="0" smtClean="0">
                <a:sym typeface="Wingdings" pitchFamily="2" charset="2"/>
              </a:rPr>
              <a:t>（</a:t>
            </a:r>
            <a:r>
              <a:rPr lang="en-US" altLang="zh-CN" dirty="0" err="1" smtClean="0">
                <a:sym typeface="Wingdings" pitchFamily="2" charset="2"/>
              </a:rPr>
              <a:t>yolo</a:t>
            </a:r>
            <a:r>
              <a:rPr lang="en-US" altLang="zh-CN" dirty="0" smtClean="0">
                <a:sym typeface="Wingdings" pitchFamily="2" charset="2"/>
              </a:rPr>
              <a:t> v1 </a:t>
            </a:r>
            <a:r>
              <a:rPr lang="zh-CN" altLang="en-US" dirty="0" smtClean="0">
                <a:sym typeface="Wingdings" pitchFamily="2" charset="2"/>
              </a:rPr>
              <a:t>一般是预测</a:t>
            </a:r>
            <a:r>
              <a:rPr lang="en-US" altLang="zh-CN" dirty="0" smtClean="0">
                <a:sym typeface="Wingdings" pitchFamily="2" charset="2"/>
              </a:rPr>
              <a:t>2</a:t>
            </a:r>
            <a:r>
              <a:rPr lang="zh-CN" altLang="en-US" dirty="0" smtClean="0">
                <a:sym typeface="Wingdings" pitchFamily="2" charset="2"/>
              </a:rPr>
              <a:t>个框）</a:t>
            </a:r>
            <a:endParaRPr lang="en-US" altLang="zh-CN" b="1" dirty="0" smtClean="0">
              <a:sym typeface="Wingdings" pitchFamily="2" charset="2"/>
            </a:endParaRPr>
          </a:p>
          <a:p>
            <a:r>
              <a:rPr lang="zh-CN" altLang="en-US" dirty="0" smtClean="0">
                <a:sym typeface="Wingdings" pitchFamily="2" charset="2"/>
              </a:rPr>
              <a:t>         每个格子预测</a:t>
            </a:r>
            <a:r>
              <a:rPr lang="en-US" altLang="zh-CN" b="1" dirty="0" smtClean="0">
                <a:sym typeface="Wingdings" pitchFamily="2" charset="2"/>
              </a:rPr>
              <a:t>B</a:t>
            </a:r>
            <a:r>
              <a:rPr lang="zh-CN" altLang="en-US" dirty="0" smtClean="0">
                <a:sym typeface="Wingdings" pitchFamily="2" charset="2"/>
              </a:rPr>
              <a:t>个</a:t>
            </a:r>
            <a:r>
              <a:rPr lang="en-US" altLang="zh-CN" dirty="0" smtClean="0">
                <a:sym typeface="Wingdings" pitchFamily="2" charset="2"/>
              </a:rPr>
              <a:t>box</a:t>
            </a:r>
          </a:p>
          <a:p>
            <a:r>
              <a:rPr lang="zh-CN" altLang="en-US" b="1" dirty="0" smtClean="0">
                <a:sym typeface="Wingdings" pitchFamily="2" charset="2"/>
              </a:rPr>
              <a:t>     * </a:t>
            </a:r>
            <a:r>
              <a:rPr lang="en-US" altLang="zh-CN" b="1" dirty="0" smtClean="0">
                <a:sym typeface="Wingdings" pitchFamily="2" charset="2"/>
              </a:rPr>
              <a:t>{(x, y, w, h) 4</a:t>
            </a:r>
            <a:r>
              <a:rPr lang="zh-CN" altLang="en-US" dirty="0" smtClean="0">
                <a:sym typeface="Wingdings" pitchFamily="2" charset="2"/>
              </a:rPr>
              <a:t>个位置坐标</a:t>
            </a:r>
            <a:r>
              <a:rPr lang="en-US" altLang="zh-CN" b="1" dirty="0" smtClean="0">
                <a:sym typeface="Wingdings" pitchFamily="2" charset="2"/>
              </a:rPr>
              <a:t>+ confidence 1</a:t>
            </a:r>
            <a:r>
              <a:rPr lang="zh-CN" altLang="en-US" dirty="0" smtClean="0">
                <a:sym typeface="Wingdings" pitchFamily="2" charset="2"/>
              </a:rPr>
              <a:t>个置信度</a:t>
            </a:r>
            <a:r>
              <a:rPr lang="en-US" altLang="zh-CN" b="1" dirty="0" smtClean="0">
                <a:sym typeface="Wingdings" pitchFamily="2" charset="2"/>
              </a:rPr>
              <a:t>}</a:t>
            </a:r>
          </a:p>
          <a:p>
            <a:r>
              <a:rPr lang="en-US" altLang="zh-CN" b="1" dirty="0" smtClean="0">
                <a:sym typeface="Wingdings" pitchFamily="2" charset="2"/>
              </a:rPr>
              <a:t>     + C</a:t>
            </a:r>
            <a:r>
              <a:rPr lang="zh-CN" altLang="en-US" dirty="0" smtClean="0">
                <a:sym typeface="Wingdings" pitchFamily="2" charset="2"/>
              </a:rPr>
              <a:t>个类别数</a:t>
            </a:r>
            <a:endParaRPr lang="en-US" altLang="zh-CN" dirty="0" smtClean="0">
              <a:sym typeface="Wingdings" pitchFamily="2" charset="2"/>
            </a:endParaRPr>
          </a:p>
          <a:p>
            <a:endParaRPr lang="en-US" altLang="zh-CN" dirty="0" smtClean="0">
              <a:sym typeface="Wingdings" pitchFamily="2" charset="2"/>
            </a:endParaRPr>
          </a:p>
          <a:p>
            <a:r>
              <a:rPr lang="zh-CN" altLang="en-US" b="1" dirty="0" smtClean="0"/>
              <a:t>具体步骤：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）将一幅图像分成</a:t>
            </a:r>
            <a:r>
              <a:rPr lang="en-US" altLang="zh-CN" dirty="0" smtClean="0"/>
              <a:t>S</a:t>
            </a:r>
            <a:r>
              <a:rPr lang="zh-CN" altLang="en-US" dirty="0" smtClean="0"/>
              <a:t>*</a:t>
            </a:r>
            <a:r>
              <a:rPr lang="en-US" altLang="zh-CN" dirty="0" smtClean="0"/>
              <a:t>S</a:t>
            </a:r>
            <a:r>
              <a:rPr lang="zh-CN" altLang="en-US" dirty="0" smtClean="0"/>
              <a:t>个网格（</a:t>
            </a:r>
            <a:r>
              <a:rPr lang="en-US" altLang="zh-CN" dirty="0" smtClean="0"/>
              <a:t>grid cell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如果某个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的中心落在这个网格中，则这个网格就负责预测这个</a:t>
            </a:r>
            <a:r>
              <a:rPr lang="en-US" altLang="zh-CN" dirty="0" smtClean="0"/>
              <a:t>object.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）输入网络进行预测，得到预测值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数量</a:t>
            </a:r>
            <a:r>
              <a:rPr lang="en-US" altLang="zh-CN" dirty="0" smtClean="0"/>
              <a:t>:S</a:t>
            </a:r>
            <a:r>
              <a:rPr lang="zh-CN" altLang="en-US" dirty="0" smtClean="0"/>
              <a:t>*</a:t>
            </a:r>
            <a:r>
              <a:rPr lang="en-US" altLang="zh-CN" dirty="0" smtClean="0"/>
              <a:t>S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C+B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4+1</a:t>
            </a:r>
            <a:r>
              <a:rPr lang="zh-CN" altLang="en-US" dirty="0" smtClean="0"/>
              <a:t>））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）对比损失，反向传播更新权重参数。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4403" y="2623619"/>
            <a:ext cx="3908304" cy="2079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3607227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YOLO v1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（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attention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" y="666722"/>
            <a:ext cx="4644571" cy="2773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23412"/>
            <a:ext cx="4494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Tricks</a:t>
            </a:r>
          </a:p>
          <a:p>
            <a:r>
              <a:rPr lang="en-US" altLang="zh-CN" b="1" dirty="0" smtClean="0"/>
              <a:t>1</a:t>
            </a:r>
            <a:r>
              <a:rPr lang="zh-CN" altLang="en-US" b="1" dirty="0" smtClean="0"/>
              <a:t>）损失函数  </a:t>
            </a:r>
            <a:r>
              <a:rPr lang="en-US" altLang="zh-CN" b="1" dirty="0" smtClean="0"/>
              <a:t>=  bounding box</a:t>
            </a:r>
            <a:r>
              <a:rPr lang="zh-CN" altLang="en-US" b="1" dirty="0" smtClean="0"/>
              <a:t>损失</a:t>
            </a:r>
            <a:endParaRPr lang="en-US" altLang="zh-CN" b="1" dirty="0" smtClean="0"/>
          </a:p>
          <a:p>
            <a:r>
              <a:rPr lang="en-US" altLang="zh-CN" b="1" dirty="0" smtClean="0"/>
              <a:t>                           +  confidence</a:t>
            </a:r>
            <a:r>
              <a:rPr lang="zh-CN" altLang="en-US" b="1" dirty="0" smtClean="0"/>
              <a:t>损失</a:t>
            </a:r>
            <a:endParaRPr lang="en-US" altLang="zh-CN" b="1" dirty="0" smtClean="0"/>
          </a:p>
          <a:p>
            <a:r>
              <a:rPr lang="en-US" altLang="zh-CN" b="1" dirty="0" smtClean="0"/>
              <a:t>                           +  classes</a:t>
            </a:r>
            <a:r>
              <a:rPr lang="zh-CN" altLang="en-US" b="1" dirty="0" smtClean="0"/>
              <a:t>损失</a:t>
            </a:r>
            <a:endParaRPr lang="en-US" altLang="zh-CN" b="1" dirty="0" smtClean="0"/>
          </a:p>
          <a:p>
            <a:r>
              <a:rPr lang="en-US" altLang="zh-CN" b="1" dirty="0" smtClean="0"/>
              <a:t>                            </a:t>
            </a:r>
            <a:r>
              <a:rPr lang="zh-CN" altLang="en-US" b="1" dirty="0" smtClean="0"/>
              <a:t>（方法：误差平方和）</a:t>
            </a:r>
            <a:endParaRPr lang="en-US" altLang="zh-CN" b="1" dirty="0" smtClean="0"/>
          </a:p>
          <a:p>
            <a:r>
              <a:rPr lang="zh-CN" altLang="en-US" dirty="0" smtClean="0"/>
              <a:t>其中，</a:t>
            </a:r>
            <a:r>
              <a:rPr lang="en-US" altLang="zh-CN" dirty="0" smtClean="0"/>
              <a:t>bounding box</a:t>
            </a:r>
            <a:r>
              <a:rPr lang="zh-CN" altLang="en-US" dirty="0" smtClean="0"/>
              <a:t>损失开根号。可以使大小框格偏移量不同。</a:t>
            </a:r>
            <a:endParaRPr lang="en-US" altLang="zh-CN" dirty="0" smtClean="0"/>
          </a:p>
          <a:p>
            <a:endParaRPr lang="zh-CN" altLang="en-US" b="1" dirty="0" smtClean="0"/>
          </a:p>
        </p:txBody>
      </p:sp>
      <p:sp>
        <p:nvSpPr>
          <p:cNvPr id="10" name="矩形 9"/>
          <p:cNvSpPr/>
          <p:nvPr/>
        </p:nvSpPr>
        <p:spPr>
          <a:xfrm>
            <a:off x="0" y="4272677"/>
            <a:ext cx="1219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缺点：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1</a:t>
            </a:r>
            <a:r>
              <a:rPr lang="zh-CN" altLang="en-US" b="1" dirty="0" smtClean="0"/>
              <a:t>）群体性密集目标效果很差。</a:t>
            </a:r>
            <a:r>
              <a:rPr lang="zh-CN" altLang="en-US" dirty="0" smtClean="0"/>
              <a:t>原因：每个</a:t>
            </a:r>
            <a:r>
              <a:rPr lang="en-US" altLang="zh-CN" dirty="0" smtClean="0"/>
              <a:t>grid cell </a:t>
            </a:r>
            <a:r>
              <a:rPr lang="zh-CN" altLang="en-US" dirty="0" smtClean="0"/>
              <a:t>只预测两个</a:t>
            </a:r>
            <a:r>
              <a:rPr lang="en-US" altLang="zh-CN" dirty="0" smtClean="0"/>
              <a:t>bounding box, </a:t>
            </a:r>
            <a:r>
              <a:rPr lang="zh-CN" altLang="en-US" dirty="0" smtClean="0"/>
              <a:t>同时，两个</a:t>
            </a:r>
            <a:r>
              <a:rPr lang="en-US" altLang="zh-CN" dirty="0" smtClean="0"/>
              <a:t>bounding box</a:t>
            </a:r>
            <a:r>
              <a:rPr lang="zh-CN" altLang="en-US" dirty="0" smtClean="0"/>
              <a:t>预测的类别相同，只预测一组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）当目标出现新的尺寸时，效果较差。</a:t>
            </a:r>
            <a:r>
              <a:rPr lang="zh-CN" altLang="en-US" dirty="0" smtClean="0"/>
              <a:t>原因：只有两个</a:t>
            </a:r>
            <a:r>
              <a:rPr lang="en-US" altLang="zh-CN" dirty="0" smtClean="0"/>
              <a:t>box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）定位不准确。原因：</a:t>
            </a:r>
            <a:r>
              <a:rPr lang="zh-CN" altLang="en-US" dirty="0" smtClean="0"/>
              <a:t>预测的框不准确：准确度不足（因为预测的是位置坐标，范围比较大，而不是偏移量，范围较小较准确）</a:t>
            </a:r>
            <a:endParaRPr lang="en-US" altLang="zh-C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1970" y="604838"/>
            <a:ext cx="6772029" cy="358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6287128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YOLO v2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的思想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: Better, Faster, Stronger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0" y="551543"/>
            <a:ext cx="6691086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YOLO-V2 = V1 + Tricks </a:t>
            </a:r>
            <a:r>
              <a:rPr lang="zh-CN" altLang="en-US" sz="1600" dirty="0" smtClean="0"/>
              <a:t>（思想不变，网络改为：</a:t>
            </a:r>
            <a:r>
              <a:rPr lang="en-US" altLang="zh-CN" sz="1600" dirty="0" smtClean="0"/>
              <a:t>Darknet-19</a:t>
            </a:r>
            <a:r>
              <a:rPr lang="zh-CN" altLang="en-US" sz="1600" dirty="0" smtClean="0"/>
              <a:t>）</a:t>
            </a:r>
            <a:endParaRPr lang="en-US" altLang="zh-CN" sz="2400" b="1" dirty="0" smtClean="0"/>
          </a:p>
          <a:p>
            <a:endParaRPr lang="en-US" altLang="zh-CN" sz="2000" b="1" dirty="0" smtClean="0"/>
          </a:p>
          <a:p>
            <a:r>
              <a:rPr lang="en-US" altLang="zh-CN" sz="2000" b="1" dirty="0" smtClean="0"/>
              <a:t>(7</a:t>
            </a:r>
            <a:r>
              <a:rPr lang="zh-CN" altLang="en-US" sz="2000" b="1" dirty="0" smtClean="0"/>
              <a:t>种</a:t>
            </a:r>
            <a:r>
              <a:rPr lang="en-US" altLang="zh-CN" sz="2000" b="1" dirty="0" smtClean="0"/>
              <a:t>Better Tricks)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r>
              <a:rPr lang="en-US" altLang="zh-CN" sz="2400" b="1" dirty="0" smtClean="0"/>
              <a:t>    1</a:t>
            </a:r>
            <a:r>
              <a:rPr lang="zh-CN" altLang="en-US" sz="2400" b="1" dirty="0" smtClean="0"/>
              <a:t>）</a:t>
            </a:r>
            <a:r>
              <a:rPr lang="en-US" altLang="zh-CN" sz="2400" b="1" dirty="0" smtClean="0"/>
              <a:t>Batch </a:t>
            </a:r>
            <a:r>
              <a:rPr lang="en-US" altLang="zh-CN" sz="2400" b="1" dirty="0" err="1" smtClean="0"/>
              <a:t>Normation</a:t>
            </a:r>
            <a:r>
              <a:rPr lang="en-US" altLang="zh-CN" sz="2400" b="1" dirty="0" smtClean="0"/>
              <a:t> </a:t>
            </a:r>
          </a:p>
          <a:p>
            <a:r>
              <a:rPr lang="en-US" altLang="zh-CN" b="1" dirty="0" smtClean="0"/>
              <a:t>              </a:t>
            </a:r>
            <a:r>
              <a:rPr lang="en-US" altLang="zh-CN" dirty="0" smtClean="0"/>
              <a:t>(</a:t>
            </a:r>
            <a:r>
              <a:rPr lang="zh-CN" altLang="en-US" dirty="0" smtClean="0"/>
              <a:t>正则化、防过拟合和</a:t>
            </a:r>
            <a:r>
              <a:rPr lang="en-US" altLang="zh-CN" dirty="0" smtClean="0"/>
              <a:t>)</a:t>
            </a:r>
            <a:endParaRPr lang="en-US" altLang="zh-CN" b="1" dirty="0" smtClean="0"/>
          </a:p>
          <a:p>
            <a:r>
              <a:rPr lang="en-US" altLang="zh-CN" sz="2400" b="1" dirty="0" smtClean="0"/>
              <a:t>    2</a:t>
            </a:r>
            <a:r>
              <a:rPr lang="zh-CN" altLang="en-US" sz="2400" b="1" dirty="0" smtClean="0"/>
              <a:t>）</a:t>
            </a:r>
            <a:r>
              <a:rPr lang="en-US" altLang="zh-CN" sz="2400" b="1" dirty="0" smtClean="0"/>
              <a:t>High Resolution Classifier</a:t>
            </a:r>
          </a:p>
          <a:p>
            <a:r>
              <a:rPr lang="en-US" altLang="zh-CN" b="1" dirty="0" smtClean="0"/>
              <a:t>              </a:t>
            </a:r>
            <a:r>
              <a:rPr lang="en-US" altLang="zh-CN" dirty="0" smtClean="0"/>
              <a:t>(</a:t>
            </a:r>
            <a:r>
              <a:rPr lang="zh-CN" altLang="en-US" dirty="0" smtClean="0"/>
              <a:t>更大尺寸的输入</a:t>
            </a:r>
            <a:r>
              <a:rPr lang="en-US" altLang="zh-CN" dirty="0" smtClean="0"/>
              <a:t>224</a:t>
            </a:r>
            <a:r>
              <a:rPr lang="en-US" altLang="zh-CN" dirty="0" smtClean="0">
                <a:sym typeface="Wingdings" pitchFamily="2" charset="2"/>
              </a:rPr>
              <a:t>448</a:t>
            </a:r>
            <a:r>
              <a:rPr lang="en-US" altLang="zh-CN" dirty="0" smtClean="0"/>
              <a:t>)</a:t>
            </a:r>
            <a:endParaRPr lang="en-US" altLang="zh-CN" b="1" dirty="0" smtClean="0"/>
          </a:p>
          <a:p>
            <a:r>
              <a:rPr lang="en-US" altLang="zh-CN" sz="2400" b="1" dirty="0" smtClean="0"/>
              <a:t>    3</a:t>
            </a:r>
            <a:r>
              <a:rPr lang="zh-CN" altLang="en-US" sz="2400" b="1" dirty="0" smtClean="0"/>
              <a:t>）</a:t>
            </a:r>
            <a:r>
              <a:rPr lang="en-US" altLang="zh-CN" sz="2400" b="1" dirty="0" err="1" smtClean="0"/>
              <a:t>Convolutional</a:t>
            </a:r>
            <a:r>
              <a:rPr lang="en-US" altLang="zh-CN" sz="2400" b="1" dirty="0" smtClean="0"/>
              <a:t> With Anchor Boxes</a:t>
            </a:r>
          </a:p>
          <a:p>
            <a:r>
              <a:rPr lang="en-US" altLang="zh-CN" b="1" dirty="0" smtClean="0"/>
              <a:t>              </a:t>
            </a:r>
            <a:r>
              <a:rPr lang="en-US" altLang="zh-CN" dirty="0" smtClean="0"/>
              <a:t>(Anchor</a:t>
            </a:r>
            <a:r>
              <a:rPr lang="zh-CN" altLang="en-US" dirty="0" smtClean="0"/>
              <a:t>偏移的预测</a:t>
            </a:r>
            <a:r>
              <a:rPr lang="en-US" altLang="zh-CN" dirty="0" smtClean="0"/>
              <a:t>,V1</a:t>
            </a:r>
            <a:r>
              <a:rPr lang="zh-CN" altLang="en-US" dirty="0" smtClean="0"/>
              <a:t>直接预测宽、高等。</a:t>
            </a:r>
            <a:r>
              <a:rPr lang="en-US" altLang="zh-CN" dirty="0" smtClean="0"/>
              <a:t>)</a:t>
            </a:r>
            <a:endParaRPr lang="en-US" altLang="zh-CN" b="1" dirty="0" smtClean="0"/>
          </a:p>
          <a:p>
            <a:r>
              <a:rPr lang="en-US" altLang="zh-CN" sz="2400" b="1" dirty="0" smtClean="0"/>
              <a:t>    4</a:t>
            </a:r>
            <a:r>
              <a:rPr lang="zh-CN" altLang="en-US" sz="2400" b="1" dirty="0" smtClean="0"/>
              <a:t>）</a:t>
            </a:r>
            <a:r>
              <a:rPr lang="en-US" altLang="zh-CN" sz="2400" b="1" dirty="0" smtClean="0"/>
              <a:t>Dimension Clusters</a:t>
            </a:r>
          </a:p>
          <a:p>
            <a:r>
              <a:rPr lang="en-US" altLang="zh-CN" b="1" dirty="0" smtClean="0"/>
              <a:t>              </a:t>
            </a:r>
            <a:r>
              <a:rPr lang="en-US" altLang="zh-CN" dirty="0" smtClean="0"/>
              <a:t>(K-means</a:t>
            </a:r>
            <a:r>
              <a:rPr lang="zh-CN" altLang="en-US" dirty="0" smtClean="0"/>
              <a:t>聚类得到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大小。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b="1" dirty="0" smtClean="0"/>
              <a:t>     * </a:t>
            </a:r>
            <a:r>
              <a:rPr lang="zh-CN" altLang="en-US" b="1" dirty="0" smtClean="0"/>
              <a:t>目标边界框预测的相关尝试：</a:t>
            </a:r>
            <a:endParaRPr lang="en-US" altLang="zh-CN" b="1" dirty="0" smtClean="0"/>
          </a:p>
          <a:p>
            <a:r>
              <a:rPr lang="en-US" altLang="zh-CN" sz="2400" b="1" dirty="0" smtClean="0"/>
              <a:t>    5</a:t>
            </a:r>
            <a:r>
              <a:rPr lang="zh-CN" altLang="en-US" sz="2400" b="1" dirty="0" smtClean="0"/>
              <a:t>）</a:t>
            </a:r>
            <a:r>
              <a:rPr lang="en-US" altLang="zh-CN" sz="2400" b="1" dirty="0" smtClean="0"/>
              <a:t>Direct location prediction</a:t>
            </a:r>
          </a:p>
          <a:p>
            <a:r>
              <a:rPr lang="en-US" altLang="zh-CN" b="1" dirty="0" smtClean="0"/>
              <a:t>             </a:t>
            </a:r>
            <a:r>
              <a:rPr lang="en-US" altLang="zh-CN" dirty="0" smtClean="0"/>
              <a:t> (</a:t>
            </a:r>
            <a:r>
              <a:rPr lang="zh-CN" altLang="en-US" dirty="0" smtClean="0"/>
              <a:t>直接回归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边界值会错误，回归值为网格中比例。</a:t>
            </a:r>
            <a:r>
              <a:rPr lang="en-US" altLang="zh-CN" dirty="0" smtClean="0"/>
              <a:t>)</a:t>
            </a:r>
            <a:endParaRPr lang="en-US" altLang="zh-CN" b="1" dirty="0" smtClean="0"/>
          </a:p>
          <a:p>
            <a:r>
              <a:rPr lang="en-US" altLang="zh-CN" sz="2400" b="1" dirty="0" smtClean="0"/>
              <a:t>    6</a:t>
            </a:r>
            <a:r>
              <a:rPr lang="zh-CN" altLang="en-US" sz="2400" b="1" dirty="0" smtClean="0"/>
              <a:t>）</a:t>
            </a:r>
            <a:r>
              <a:rPr lang="en-US" altLang="zh-CN" sz="2400" b="1" dirty="0" smtClean="0"/>
              <a:t>Fine-Gained Features</a:t>
            </a:r>
          </a:p>
          <a:p>
            <a:r>
              <a:rPr lang="en-US" altLang="zh-CN" sz="2400" dirty="0" smtClean="0"/>
              <a:t>           </a:t>
            </a:r>
            <a:r>
              <a:rPr lang="en-US" altLang="zh-CN" dirty="0" smtClean="0"/>
              <a:t>(</a:t>
            </a:r>
            <a:r>
              <a:rPr lang="zh-CN" altLang="en-US" dirty="0" smtClean="0"/>
              <a:t>增加了</a:t>
            </a:r>
            <a:r>
              <a:rPr lang="en-US" altLang="zh-CN" dirty="0" err="1" smtClean="0"/>
              <a:t>Passthrough</a:t>
            </a:r>
            <a:r>
              <a:rPr lang="en-US" altLang="zh-CN" dirty="0" smtClean="0"/>
              <a:t> layer, </a:t>
            </a:r>
            <a:r>
              <a:rPr lang="zh-CN" altLang="en-US" dirty="0" smtClean="0"/>
              <a:t>增加了底层特征，高低融合</a:t>
            </a:r>
            <a:r>
              <a:rPr lang="en-US" altLang="zh-CN" dirty="0" smtClean="0"/>
              <a:t>)</a:t>
            </a:r>
            <a:endParaRPr lang="en-US" altLang="zh-CN" b="1" dirty="0" smtClean="0"/>
          </a:p>
          <a:p>
            <a:r>
              <a:rPr lang="en-US" altLang="zh-CN" sz="2400" b="1" dirty="0" smtClean="0"/>
              <a:t>    7</a:t>
            </a:r>
            <a:r>
              <a:rPr lang="zh-CN" altLang="en-US" sz="2400" b="1" dirty="0" smtClean="0"/>
              <a:t>）</a:t>
            </a:r>
            <a:r>
              <a:rPr lang="en-US" altLang="zh-CN" sz="2400" b="1" dirty="0" smtClean="0"/>
              <a:t>Multi-Scale Training</a:t>
            </a:r>
          </a:p>
          <a:p>
            <a:r>
              <a:rPr lang="en-US" altLang="zh-CN" sz="2400" b="1" dirty="0" smtClean="0"/>
              <a:t>          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不同尺寸图片输入训练，增加鲁棒性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3617" y="4933950"/>
            <a:ext cx="43148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3275" y="0"/>
            <a:ext cx="503872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2524944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YOLO V3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的思想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1729" y="870155"/>
            <a:ext cx="3023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YOLO-V3</a:t>
            </a:r>
          </a:p>
          <a:p>
            <a:r>
              <a:rPr lang="zh-CN" altLang="en-US" b="1" dirty="0" smtClean="0"/>
              <a:t>整体网络改进：</a:t>
            </a:r>
            <a:endParaRPr lang="zh-CN" altLang="en-US" b="1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67544"/>
            <a:ext cx="5038725" cy="5109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5733" y="1582058"/>
            <a:ext cx="4562475" cy="510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E:\0000原有桌面\U)82J{PG4MHRQL(~W(IKJEV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7657" y="4036955"/>
            <a:ext cx="6066972" cy="2821045"/>
          </a:xfrm>
          <a:prstGeom prst="rect">
            <a:avLst/>
          </a:prstGeom>
          <a:noFill/>
        </p:spPr>
      </p:pic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4358458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YOLO V3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的思想：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V2+Tricks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0" y="671691"/>
            <a:ext cx="5573485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具体修改：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1</a:t>
            </a:r>
            <a:r>
              <a:rPr lang="zh-CN" altLang="en-US" b="1" dirty="0" smtClean="0"/>
              <a:t>）网络结构：</a:t>
            </a:r>
            <a:r>
              <a:rPr lang="en-US" altLang="zh-CN" dirty="0" err="1" smtClean="0"/>
              <a:t>Darknet</a:t>
            </a:r>
            <a:r>
              <a:rPr lang="en-US" altLang="zh-CN" dirty="0" smtClean="0"/>
              <a:t> 19</a:t>
            </a:r>
            <a:r>
              <a:rPr lang="en-US" altLang="zh-CN" dirty="0" smtClean="0">
                <a:sym typeface="Wingdings" pitchFamily="2" charset="2"/>
              </a:rPr>
              <a:t>Darknet 53 (</a:t>
            </a:r>
            <a:r>
              <a:rPr lang="en-US" altLang="zh-CN" dirty="0" err="1" smtClean="0">
                <a:sym typeface="Wingdings" pitchFamily="2" charset="2"/>
              </a:rPr>
              <a:t>conv+BN+LeakyRelu</a:t>
            </a:r>
            <a:r>
              <a:rPr lang="en-US" altLang="zh-CN" dirty="0" smtClean="0">
                <a:sym typeface="Wingdings" pitchFamily="2" charset="2"/>
              </a:rPr>
              <a:t>)</a:t>
            </a:r>
          </a:p>
          <a:p>
            <a:endParaRPr lang="en-US" altLang="zh-CN" dirty="0" smtClean="0"/>
          </a:p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）检测头的改进： </a:t>
            </a:r>
            <a:r>
              <a:rPr lang="zh-CN" altLang="en-US" sz="1600" dirty="0" smtClean="0"/>
              <a:t>改为三层，每个层三个尺度</a:t>
            </a:r>
            <a:endParaRPr lang="en-US" altLang="zh-CN" sz="1600" dirty="0" smtClean="0"/>
          </a:p>
          <a:p>
            <a:r>
              <a:rPr lang="en-US" altLang="zh-CN" sz="1600" b="1" dirty="0" smtClean="0"/>
              <a:t>       </a:t>
            </a:r>
            <a:r>
              <a:rPr lang="zh-CN" altLang="en-US" sz="1600" dirty="0" smtClean="0"/>
              <a:t>将</a:t>
            </a:r>
            <a:r>
              <a:rPr lang="en-US" altLang="zh-CN" sz="1600" dirty="0" smtClean="0"/>
              <a:t>v2</a:t>
            </a:r>
            <a:r>
              <a:rPr lang="zh-CN" altLang="en-US" sz="1600" dirty="0" smtClean="0"/>
              <a:t>上的检测头</a:t>
            </a:r>
            <a:r>
              <a:rPr lang="en-US" altLang="zh-CN" sz="1600" dirty="0" smtClean="0"/>
              <a:t>13*13,</a:t>
            </a:r>
            <a:r>
              <a:rPr lang="zh-CN" altLang="en-US" sz="1600" dirty="0" smtClean="0"/>
              <a:t>改为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部分。（</a:t>
            </a:r>
            <a:r>
              <a:rPr lang="en-US" altLang="zh-CN" sz="1600" dirty="0" smtClean="0"/>
              <a:t>v1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*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r>
              <a:rPr lang="en-US" altLang="zh-CN" sz="1600" dirty="0" smtClean="0"/>
              <a:t>        </a:t>
            </a:r>
            <a:r>
              <a:rPr lang="zh-CN" altLang="en-US" sz="1600" dirty="0" smtClean="0"/>
              <a:t>   </a:t>
            </a:r>
            <a:r>
              <a:rPr lang="en-US" altLang="zh-CN" sz="1600" dirty="0" smtClean="0"/>
              <a:t>13</a:t>
            </a:r>
            <a:r>
              <a:rPr lang="zh-CN" altLang="en-US" sz="1600" dirty="0" smtClean="0"/>
              <a:t>*</a:t>
            </a:r>
            <a:r>
              <a:rPr lang="en-US" altLang="zh-CN" sz="1600" dirty="0" smtClean="0"/>
              <a:t>13</a:t>
            </a:r>
            <a:r>
              <a:rPr lang="zh-CN" altLang="en-US" sz="1600" dirty="0" smtClean="0"/>
              <a:t>*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*（</a:t>
            </a:r>
            <a:r>
              <a:rPr lang="en-US" altLang="zh-CN" sz="1600" dirty="0" smtClean="0"/>
              <a:t>4+1+80</a:t>
            </a:r>
            <a:r>
              <a:rPr lang="zh-CN" altLang="en-US" sz="1600" dirty="0" smtClean="0"/>
              <a:t>）   </a:t>
            </a:r>
            <a:r>
              <a:rPr lang="en-US" altLang="zh-CN" sz="1600" dirty="0" smtClean="0"/>
              <a:t>32</a:t>
            </a:r>
            <a:r>
              <a:rPr lang="zh-CN" altLang="en-US" sz="1600" dirty="0" smtClean="0"/>
              <a:t>倍下采样 ：大目标</a:t>
            </a:r>
            <a:endParaRPr lang="en-US" altLang="zh-CN" sz="1600" dirty="0" smtClean="0"/>
          </a:p>
          <a:p>
            <a:r>
              <a:rPr lang="en-US" altLang="zh-CN" sz="1600" dirty="0" smtClean="0"/>
              <a:t>        +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26</a:t>
            </a:r>
            <a:r>
              <a:rPr lang="zh-CN" altLang="en-US" sz="1600" dirty="0" smtClean="0"/>
              <a:t>*</a:t>
            </a:r>
            <a:r>
              <a:rPr lang="en-US" altLang="zh-CN" sz="1600" dirty="0" smtClean="0"/>
              <a:t>26</a:t>
            </a:r>
            <a:r>
              <a:rPr lang="zh-CN" altLang="en-US" sz="1600" dirty="0" smtClean="0"/>
              <a:t>*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*（</a:t>
            </a:r>
            <a:r>
              <a:rPr lang="en-US" altLang="zh-CN" sz="1600" dirty="0" smtClean="0"/>
              <a:t>4+1+80</a:t>
            </a:r>
            <a:r>
              <a:rPr lang="zh-CN" altLang="en-US" sz="1600" dirty="0" smtClean="0"/>
              <a:t>）   </a:t>
            </a:r>
            <a:r>
              <a:rPr lang="en-US" altLang="zh-CN" sz="1600" dirty="0" smtClean="0"/>
              <a:t>16</a:t>
            </a:r>
            <a:r>
              <a:rPr lang="zh-CN" altLang="en-US" sz="1600" dirty="0" smtClean="0"/>
              <a:t>倍下采样 ：中目标</a:t>
            </a:r>
            <a:endParaRPr lang="en-US" altLang="zh-CN" sz="1600" dirty="0" smtClean="0"/>
          </a:p>
          <a:p>
            <a:r>
              <a:rPr lang="en-US" altLang="zh-CN" sz="1600" dirty="0" smtClean="0"/>
              <a:t>        +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52</a:t>
            </a:r>
            <a:r>
              <a:rPr lang="zh-CN" altLang="en-US" sz="1600" dirty="0" smtClean="0"/>
              <a:t>*</a:t>
            </a:r>
            <a:r>
              <a:rPr lang="en-US" altLang="zh-CN" sz="1600" dirty="0" smtClean="0"/>
              <a:t>52</a:t>
            </a:r>
            <a:r>
              <a:rPr lang="zh-CN" altLang="en-US" sz="1600" dirty="0" smtClean="0"/>
              <a:t>*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*（</a:t>
            </a:r>
            <a:r>
              <a:rPr lang="en-US" altLang="zh-CN" sz="1600" dirty="0" smtClean="0"/>
              <a:t>4+1+80</a:t>
            </a:r>
            <a:r>
              <a:rPr lang="zh-CN" altLang="en-US" sz="1600" dirty="0" smtClean="0"/>
              <a:t>）     </a:t>
            </a:r>
            <a:r>
              <a:rPr lang="en-US" altLang="zh-CN" sz="1600" dirty="0" smtClean="0"/>
              <a:t>8</a:t>
            </a:r>
            <a:r>
              <a:rPr lang="zh-CN" altLang="en-US" sz="1600" dirty="0" smtClean="0"/>
              <a:t>倍下采样 ： 小目标</a:t>
            </a:r>
            <a:endParaRPr lang="en-US" altLang="zh-CN" sz="1600" dirty="0" smtClean="0"/>
          </a:p>
          <a:p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Anchor 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YOLO v2</a:t>
            </a:r>
            <a:r>
              <a:rPr lang="zh-CN" altLang="en-US" b="1" dirty="0" smtClean="0"/>
              <a:t>一样，从数据集中统计得到。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）损失函数 </a:t>
            </a:r>
            <a:r>
              <a:rPr lang="en-US" altLang="zh-CN" b="1" dirty="0" smtClean="0"/>
              <a:t>= </a:t>
            </a:r>
            <a:r>
              <a:rPr lang="zh-CN" altLang="en-US" dirty="0" smtClean="0"/>
              <a:t>定位损失</a:t>
            </a:r>
            <a:r>
              <a:rPr lang="en-US" altLang="zh-CN" dirty="0" smtClean="0"/>
              <a:t>+</a:t>
            </a:r>
            <a:r>
              <a:rPr lang="zh-CN" altLang="en-US" dirty="0" smtClean="0"/>
              <a:t>置信度损失</a:t>
            </a:r>
            <a:r>
              <a:rPr lang="en-US" altLang="zh-CN" dirty="0" smtClean="0"/>
              <a:t>+</a:t>
            </a:r>
            <a:r>
              <a:rPr lang="zh-CN" altLang="en-US" dirty="0" smtClean="0"/>
              <a:t>分类损失</a:t>
            </a:r>
            <a:endParaRPr lang="en-US" altLang="zh-CN" dirty="0" smtClean="0"/>
          </a:p>
          <a:p>
            <a:r>
              <a:rPr lang="en-US" altLang="zh-CN" sz="1600" dirty="0" smtClean="0"/>
              <a:t>       </a:t>
            </a:r>
            <a:r>
              <a:rPr lang="zh-CN" altLang="en-US" sz="1600" dirty="0" smtClean="0"/>
              <a:t>其中，分类损失与</a:t>
            </a:r>
            <a:r>
              <a:rPr lang="en-US" altLang="zh-CN" sz="1600" dirty="0" smtClean="0"/>
              <a:t>YOLO v2</a:t>
            </a:r>
            <a:r>
              <a:rPr lang="zh-CN" altLang="en-US" sz="1600" dirty="0" smtClean="0"/>
              <a:t>的区别在于改为了</a:t>
            </a:r>
            <a:r>
              <a:rPr lang="zh-CN" altLang="en-US" sz="1600" b="1" dirty="0" smtClean="0"/>
              <a:t>交叉熵</a:t>
            </a:r>
            <a:endParaRPr lang="en-US" altLang="zh-CN" sz="1600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5</a:t>
            </a:r>
            <a:r>
              <a:rPr lang="zh-CN" altLang="en-US" b="1" dirty="0" smtClean="0"/>
              <a:t>）边界框预测和代价函数计算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>
                <a:sym typeface="Wingdings" pitchFamily="2" charset="2"/>
              </a:rPr>
              <a:t>6</a:t>
            </a:r>
            <a:r>
              <a:rPr lang="zh-CN" altLang="en-US" b="1" dirty="0" smtClean="0">
                <a:sym typeface="Wingdings" pitchFamily="2" charset="2"/>
              </a:rPr>
              <a:t>）样本：</a:t>
            </a:r>
            <a:endParaRPr lang="en-US" altLang="zh-CN" b="1" dirty="0" smtClean="0">
              <a:sym typeface="Wingdings" pitchFamily="2" charset="2"/>
            </a:endParaRPr>
          </a:p>
          <a:p>
            <a:pPr>
              <a:buFont typeface="Arial" charset="0"/>
              <a:buChar char="•"/>
            </a:pPr>
            <a:r>
              <a:rPr lang="zh-CN" altLang="en-US" sz="1600" b="1" dirty="0" smtClean="0">
                <a:sym typeface="Wingdings" pitchFamily="2" charset="2"/>
              </a:rPr>
              <a:t>正样本</a:t>
            </a:r>
            <a:r>
              <a:rPr lang="zh-CN" altLang="en-US" sz="1600" dirty="0" smtClean="0">
                <a:sym typeface="Wingdings" pitchFamily="2" charset="2"/>
              </a:rPr>
              <a:t>：与</a:t>
            </a:r>
            <a:r>
              <a:rPr lang="en-US" altLang="zh-CN" sz="1600" dirty="0" smtClean="0">
                <a:sym typeface="Wingdings" pitchFamily="2" charset="2"/>
              </a:rPr>
              <a:t>GT</a:t>
            </a:r>
            <a:r>
              <a:rPr lang="zh-CN" altLang="en-US" sz="1600" dirty="0" smtClean="0">
                <a:sym typeface="Wingdings" pitchFamily="2" charset="2"/>
              </a:rPr>
              <a:t>的</a:t>
            </a:r>
            <a:r>
              <a:rPr lang="en-US" altLang="zh-CN" sz="1600" dirty="0" smtClean="0">
                <a:sym typeface="Wingdings" pitchFamily="2" charset="2"/>
              </a:rPr>
              <a:t>IOU</a:t>
            </a:r>
            <a:r>
              <a:rPr lang="zh-CN" altLang="en-US" sz="1600" dirty="0" smtClean="0">
                <a:sym typeface="Wingdings" pitchFamily="2" charset="2"/>
              </a:rPr>
              <a:t>最大的框</a:t>
            </a:r>
            <a:r>
              <a:rPr lang="en-US" altLang="zh-CN" sz="1600" dirty="0" smtClean="0">
                <a:sym typeface="Wingdings" pitchFamily="2" charset="2"/>
              </a:rPr>
              <a:t>,</a:t>
            </a:r>
            <a:r>
              <a:rPr lang="zh-CN" altLang="en-US" sz="1600" dirty="0" smtClean="0">
                <a:sym typeface="Wingdings" pitchFamily="2" charset="2"/>
              </a:rPr>
              <a:t>一个框几个目标就有几个正样本；</a:t>
            </a:r>
            <a:r>
              <a:rPr lang="zh-CN" altLang="en-US" sz="1600" b="1" dirty="0" smtClean="0">
                <a:sym typeface="Wingdings" pitchFamily="2" charset="2"/>
              </a:rPr>
              <a:t>负样本</a:t>
            </a:r>
            <a:r>
              <a:rPr lang="zh-CN" altLang="en-US" sz="1600" dirty="0" smtClean="0">
                <a:sym typeface="Wingdings" pitchFamily="2" charset="2"/>
              </a:rPr>
              <a:t>：与</a:t>
            </a:r>
            <a:r>
              <a:rPr lang="en-US" altLang="zh-CN" sz="1600" dirty="0" smtClean="0">
                <a:sym typeface="Wingdings" pitchFamily="2" charset="2"/>
              </a:rPr>
              <a:t>GT</a:t>
            </a:r>
            <a:r>
              <a:rPr lang="zh-CN" altLang="en-US" sz="1600" dirty="0" smtClean="0">
                <a:sym typeface="Wingdings" pitchFamily="2" charset="2"/>
              </a:rPr>
              <a:t>的</a:t>
            </a:r>
            <a:r>
              <a:rPr lang="en-US" altLang="zh-CN" sz="1600" dirty="0" smtClean="0">
                <a:sym typeface="Wingdings" pitchFamily="2" charset="2"/>
              </a:rPr>
              <a:t>IOU&lt;0.5</a:t>
            </a:r>
            <a:r>
              <a:rPr lang="zh-CN" altLang="en-US" sz="1600" dirty="0" smtClean="0">
                <a:sym typeface="Wingdings" pitchFamily="2" charset="2"/>
              </a:rPr>
              <a:t>的框</a:t>
            </a:r>
            <a:endParaRPr lang="en-US" altLang="zh-CN" sz="1600" dirty="0" smtClean="0">
              <a:sym typeface="Wingdings" pitchFamily="2" charset="2"/>
            </a:endParaRPr>
          </a:p>
          <a:p>
            <a:pPr>
              <a:buFont typeface="Arial" charset="0"/>
              <a:buChar char="•"/>
            </a:pPr>
            <a:r>
              <a:rPr lang="zh-CN" altLang="en-US" sz="1600" dirty="0" smtClean="0">
                <a:sym typeface="Wingdings" pitchFamily="2" charset="2"/>
              </a:rPr>
              <a:t>忽略的样本：与</a:t>
            </a:r>
            <a:r>
              <a:rPr lang="en-US" altLang="zh-CN" sz="1600" dirty="0" smtClean="0">
                <a:sym typeface="Wingdings" pitchFamily="2" charset="2"/>
              </a:rPr>
              <a:t>GT</a:t>
            </a:r>
            <a:r>
              <a:rPr lang="zh-CN" altLang="en-US" sz="1600" dirty="0" smtClean="0">
                <a:sym typeface="Wingdings" pitchFamily="2" charset="2"/>
              </a:rPr>
              <a:t>的</a:t>
            </a:r>
            <a:r>
              <a:rPr lang="en-US" altLang="zh-CN" sz="1600" dirty="0" smtClean="0">
                <a:sym typeface="Wingdings" pitchFamily="2" charset="2"/>
              </a:rPr>
              <a:t>IOU&gt;0.5,</a:t>
            </a:r>
            <a:r>
              <a:rPr lang="zh-CN" altLang="en-US" sz="1600" dirty="0" smtClean="0">
                <a:sym typeface="Wingdings" pitchFamily="2" charset="2"/>
              </a:rPr>
              <a:t>但不是最大的框</a:t>
            </a:r>
            <a:endParaRPr lang="en-US" altLang="zh-CN" sz="1600" dirty="0" smtClean="0">
              <a:sym typeface="Wingdings" pitchFamily="2" charset="2"/>
            </a:endParaRPr>
          </a:p>
          <a:p>
            <a:pPr>
              <a:buFont typeface="Arial" charset="0"/>
              <a:buChar char="•"/>
            </a:pPr>
            <a:r>
              <a:rPr lang="zh-CN" altLang="en-US" sz="1600" dirty="0" smtClean="0">
                <a:sym typeface="Wingdings" pitchFamily="2" charset="2"/>
              </a:rPr>
              <a:t>使用</a:t>
            </a:r>
            <a:r>
              <a:rPr lang="en-US" altLang="zh-CN" sz="1600" dirty="0" err="1" smtClean="0">
                <a:sym typeface="Wingdings" pitchFamily="2" charset="2"/>
              </a:rPr>
              <a:t>tx</a:t>
            </a:r>
            <a:r>
              <a:rPr lang="zh-CN" altLang="en-US" sz="1600" dirty="0" smtClean="0">
                <a:sym typeface="Wingdings" pitchFamily="2" charset="2"/>
              </a:rPr>
              <a:t>和</a:t>
            </a:r>
            <a:r>
              <a:rPr lang="en-US" altLang="zh-CN" sz="1600" dirty="0" err="1" smtClean="0">
                <a:sym typeface="Wingdings" pitchFamily="2" charset="2"/>
              </a:rPr>
              <a:t>ty</a:t>
            </a:r>
            <a:r>
              <a:rPr lang="zh-CN" altLang="en-US" sz="1600" dirty="0" smtClean="0">
                <a:sym typeface="Wingdings" pitchFamily="2" charset="2"/>
              </a:rPr>
              <a:t>来计算损失</a:t>
            </a:r>
            <a:endParaRPr lang="en-US" altLang="zh-CN" sz="1600" dirty="0" smtClean="0">
              <a:sym typeface="Wingdings" pitchFamily="2" charset="2"/>
            </a:endParaRPr>
          </a:p>
        </p:txBody>
      </p:sp>
      <p:pic>
        <p:nvPicPr>
          <p:cNvPr id="9218" name="Picture 2" descr="https://pic1.zhimg.com/80/v2-4cf1b6f6afec393122305ca2bb2725a4_720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4958" y="527956"/>
            <a:ext cx="6065156" cy="38408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过程 6"/>
          <p:cNvSpPr/>
          <p:nvPr/>
        </p:nvSpPr>
        <p:spPr>
          <a:xfrm>
            <a:off x="-1" y="-4"/>
            <a:ext cx="12192001" cy="6858002"/>
          </a:xfrm>
          <a:prstGeom prst="flowChartProcess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手动输入 5"/>
          <p:cNvSpPr/>
          <p:nvPr/>
        </p:nvSpPr>
        <p:spPr>
          <a:xfrm rot="5400000">
            <a:off x="-1386349" y="1386349"/>
            <a:ext cx="6858002" cy="408530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5078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5078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5078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078"/>
                </a:lnTo>
                <a:close/>
              </a:path>
            </a:pathLst>
          </a:custGeom>
          <a:solidFill>
            <a:srgbClr val="DD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09038" y="5260859"/>
            <a:ext cx="312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C73621"/>
                </a:solidFill>
                <a:latin typeface="Corbel" pitchFamily="34" charset="0"/>
              </a:rPr>
              <a:t>CONTENT</a:t>
            </a:r>
            <a:endParaRPr lang="zh-CN" altLang="en-US" sz="4000" dirty="0">
              <a:solidFill>
                <a:srgbClr val="C73621"/>
              </a:solidFill>
              <a:latin typeface="Corbel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0" y="1674313"/>
            <a:ext cx="284613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rgbClr val="C7362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1500" b="1" dirty="0">
              <a:solidFill>
                <a:srgbClr val="C7362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082775" y="2413023"/>
            <a:ext cx="4101020" cy="1060903"/>
            <a:chOff x="4017334" y="3552141"/>
            <a:chExt cx="4101020" cy="1060903"/>
          </a:xfrm>
        </p:grpSpPr>
        <p:sp>
          <p:nvSpPr>
            <p:cNvPr id="29" name="菱形 28"/>
            <p:cNvSpPr/>
            <p:nvPr/>
          </p:nvSpPr>
          <p:spPr>
            <a:xfrm rot="2567256">
              <a:off x="4017334" y="3552141"/>
              <a:ext cx="1047750" cy="1047750"/>
            </a:xfrm>
            <a:prstGeom prst="diamond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FCFC"/>
                </a:solidFill>
              </a:endParaRPr>
            </a:p>
          </p:txBody>
        </p:sp>
        <p:sp>
          <p:nvSpPr>
            <p:cNvPr id="45" name="菱形 44"/>
            <p:cNvSpPr/>
            <p:nvPr/>
          </p:nvSpPr>
          <p:spPr>
            <a:xfrm rot="1523074">
              <a:off x="4023402" y="3565294"/>
              <a:ext cx="1047750" cy="1047750"/>
            </a:xfrm>
            <a:prstGeom prst="diamond">
              <a:avLst/>
            </a:prstGeom>
            <a:solidFill>
              <a:srgbClr val="DDD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FCFC"/>
                </a:solidFill>
              </a:endParaRPr>
            </a:p>
          </p:txBody>
        </p:sp>
        <p:sp>
          <p:nvSpPr>
            <p:cNvPr id="31" name="文本框 18"/>
            <p:cNvSpPr txBox="1">
              <a:spLocks noChangeArrowheads="1"/>
            </p:cNvSpPr>
            <p:nvPr/>
          </p:nvSpPr>
          <p:spPr bwMode="auto">
            <a:xfrm>
              <a:off x="5376324" y="3667705"/>
              <a:ext cx="274203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4800" b="1" dirty="0" smtClean="0">
                  <a:solidFill>
                    <a:srgbClr val="FCFCFC"/>
                  </a:solidFill>
                  <a:latin typeface="微软雅黑" pitchFamily="34" charset="-122"/>
                  <a:ea typeface="微软雅黑" pitchFamily="34" charset="-122"/>
                </a:rPr>
                <a:t>SSD</a:t>
              </a:r>
              <a:endParaRPr lang="zh-CN" altLang="en-US" sz="4800" b="1" dirty="0" smtClean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030827" y="3673671"/>
              <a:ext cx="10207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rgbClr val="C73621"/>
                  </a:solidFill>
                  <a:latin typeface="Impact" pitchFamily="34" charset="0"/>
                </a:rPr>
                <a:t>2</a:t>
              </a:r>
              <a:endParaRPr lang="zh-CN" altLang="en-US" sz="4800" dirty="0">
                <a:solidFill>
                  <a:srgbClr val="C73621"/>
                </a:solidFill>
                <a:latin typeface="Impact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12615" y="3629423"/>
            <a:ext cx="4378293" cy="1050638"/>
            <a:chOff x="8016353" y="2129442"/>
            <a:chExt cx="4378293" cy="1050638"/>
          </a:xfrm>
        </p:grpSpPr>
        <p:sp>
          <p:nvSpPr>
            <p:cNvPr id="37" name="菱形 36"/>
            <p:cNvSpPr/>
            <p:nvPr/>
          </p:nvSpPr>
          <p:spPr>
            <a:xfrm rot="2567256">
              <a:off x="8017645" y="2132330"/>
              <a:ext cx="1047750" cy="1047750"/>
            </a:xfrm>
            <a:prstGeom prst="diamond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FCFC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8016353" y="2129442"/>
              <a:ext cx="4378293" cy="1047750"/>
              <a:chOff x="8016353" y="2129442"/>
              <a:chExt cx="4378293" cy="1047750"/>
            </a:xfrm>
          </p:grpSpPr>
          <p:sp>
            <p:nvSpPr>
              <p:cNvPr id="43" name="菱形 42"/>
              <p:cNvSpPr/>
              <p:nvPr/>
            </p:nvSpPr>
            <p:spPr>
              <a:xfrm rot="1523074">
                <a:off x="8016353" y="2129442"/>
                <a:ext cx="1047750" cy="1047750"/>
              </a:xfrm>
              <a:prstGeom prst="diamond">
                <a:avLst/>
              </a:prstGeom>
              <a:solidFill>
                <a:srgbClr val="DDD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CFCFC"/>
                  </a:solidFill>
                </a:endParaRPr>
              </a:p>
            </p:txBody>
          </p:sp>
          <p:sp>
            <p:nvSpPr>
              <p:cNvPr id="36" name="文本框 28"/>
              <p:cNvSpPr txBox="1">
                <a:spLocks noChangeArrowheads="1"/>
              </p:cNvSpPr>
              <p:nvPr/>
            </p:nvSpPr>
            <p:spPr bwMode="auto">
              <a:xfrm>
                <a:off x="9410816" y="2195763"/>
                <a:ext cx="298383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itchFamily="34" charset="0"/>
                  <a:buChar char="•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4800" b="1" dirty="0" smtClean="0">
                    <a:solidFill>
                      <a:srgbClr val="FCFCFC"/>
                    </a:solidFill>
                    <a:latin typeface="微软雅黑" pitchFamily="34" charset="-122"/>
                    <a:ea typeface="微软雅黑" pitchFamily="34" charset="-122"/>
                  </a:rPr>
                  <a:t>YOLO-V4</a:t>
                </a:r>
                <a:endParaRPr lang="zh-CN" altLang="en-US" sz="4800" b="1" dirty="0" smtClean="0">
                  <a:solidFill>
                    <a:srgbClr val="FCFCF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8039309" y="2231611"/>
                <a:ext cx="10207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dirty="0" smtClean="0">
                    <a:solidFill>
                      <a:srgbClr val="C73621"/>
                    </a:solidFill>
                    <a:latin typeface="Impact" pitchFamily="34" charset="0"/>
                  </a:rPr>
                  <a:t>3</a:t>
                </a:r>
                <a:endParaRPr lang="zh-CN" altLang="en-US" sz="4800" dirty="0">
                  <a:solidFill>
                    <a:srgbClr val="C73621"/>
                  </a:solidFill>
                  <a:latin typeface="Impact" pitchFamily="34" charset="0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104446" y="4835558"/>
            <a:ext cx="5288786" cy="1065763"/>
            <a:chOff x="8000015" y="3659900"/>
            <a:chExt cx="5288786" cy="1065763"/>
          </a:xfrm>
        </p:grpSpPr>
        <p:sp>
          <p:nvSpPr>
            <p:cNvPr id="39" name="菱形 38"/>
            <p:cNvSpPr/>
            <p:nvPr/>
          </p:nvSpPr>
          <p:spPr>
            <a:xfrm rot="2567256">
              <a:off x="8017645" y="3677913"/>
              <a:ext cx="1047750" cy="1047750"/>
            </a:xfrm>
            <a:prstGeom prst="diamond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FCFC"/>
                </a:solidFill>
              </a:endParaRPr>
            </a:p>
          </p:txBody>
        </p:sp>
        <p:sp>
          <p:nvSpPr>
            <p:cNvPr id="44" name="菱形 43"/>
            <p:cNvSpPr/>
            <p:nvPr/>
          </p:nvSpPr>
          <p:spPr>
            <a:xfrm rot="1523074">
              <a:off x="8010225" y="3659900"/>
              <a:ext cx="1047750" cy="1047750"/>
            </a:xfrm>
            <a:prstGeom prst="diamond">
              <a:avLst/>
            </a:prstGeom>
            <a:solidFill>
              <a:srgbClr val="DDD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FCFC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8000015" y="3718002"/>
              <a:ext cx="5288786" cy="856138"/>
              <a:chOff x="8000015" y="3718002"/>
              <a:chExt cx="5288786" cy="856138"/>
            </a:xfrm>
          </p:grpSpPr>
          <p:sp>
            <p:nvSpPr>
              <p:cNvPr id="35" name="文本框 23"/>
              <p:cNvSpPr txBox="1">
                <a:spLocks noChangeArrowheads="1"/>
              </p:cNvSpPr>
              <p:nvPr/>
            </p:nvSpPr>
            <p:spPr bwMode="auto">
              <a:xfrm>
                <a:off x="9410816" y="3718002"/>
                <a:ext cx="3877985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itchFamily="34" charset="0"/>
                  <a:buChar char="•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4800" b="1" dirty="0" smtClean="0">
                    <a:solidFill>
                      <a:srgbClr val="FCFCFC"/>
                    </a:solidFill>
                    <a:latin typeface="微软雅黑" pitchFamily="34" charset="-122"/>
                    <a:ea typeface="微软雅黑" pitchFamily="34" charset="-122"/>
                  </a:rPr>
                  <a:t>三种算法对比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8000015" y="3743143"/>
                <a:ext cx="10207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dirty="0" smtClean="0">
                    <a:solidFill>
                      <a:srgbClr val="C73621"/>
                    </a:solidFill>
                    <a:latin typeface="Impact" pitchFamily="34" charset="0"/>
                  </a:rPr>
                  <a:t>4</a:t>
                </a:r>
                <a:endParaRPr lang="zh-CN" altLang="en-US" sz="4800" dirty="0">
                  <a:solidFill>
                    <a:srgbClr val="C73621"/>
                  </a:solidFill>
                  <a:latin typeface="Impact" pitchFamily="34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019486" y="1209775"/>
            <a:ext cx="5867714" cy="1047751"/>
            <a:chOff x="3695879" y="2066117"/>
            <a:chExt cx="5867714" cy="1047751"/>
          </a:xfrm>
        </p:grpSpPr>
        <p:sp>
          <p:nvSpPr>
            <p:cNvPr id="32" name="文本框 31"/>
            <p:cNvSpPr txBox="1"/>
            <p:nvPr/>
          </p:nvSpPr>
          <p:spPr>
            <a:xfrm>
              <a:off x="3695879" y="2240706"/>
              <a:ext cx="10207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rgbClr val="C73621"/>
                  </a:solidFill>
                  <a:latin typeface="Impact" pitchFamily="34" charset="0"/>
                </a:rPr>
                <a:t>1</a:t>
              </a:r>
              <a:endParaRPr lang="zh-CN" altLang="en-US" sz="4800" dirty="0">
                <a:solidFill>
                  <a:srgbClr val="C73621"/>
                </a:solidFill>
                <a:latin typeface="Impact" pitchFamily="34" charset="0"/>
              </a:endParaRPr>
            </a:p>
          </p:txBody>
        </p:sp>
        <p:sp>
          <p:nvSpPr>
            <p:cNvPr id="33" name="菱形 32"/>
            <p:cNvSpPr/>
            <p:nvPr/>
          </p:nvSpPr>
          <p:spPr>
            <a:xfrm rot="2567256">
              <a:off x="3779034" y="2066117"/>
              <a:ext cx="1047750" cy="1047750"/>
            </a:xfrm>
            <a:prstGeom prst="diamond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FCFC"/>
                </a:solidFill>
              </a:endParaRPr>
            </a:p>
          </p:txBody>
        </p:sp>
        <p:sp>
          <p:nvSpPr>
            <p:cNvPr id="41" name="菱形 40"/>
            <p:cNvSpPr/>
            <p:nvPr/>
          </p:nvSpPr>
          <p:spPr>
            <a:xfrm rot="1523074">
              <a:off x="3787500" y="2066118"/>
              <a:ext cx="1047750" cy="1047750"/>
            </a:xfrm>
            <a:prstGeom prst="diamond">
              <a:avLst/>
            </a:prstGeom>
            <a:solidFill>
              <a:srgbClr val="DDD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FCFC"/>
                </a:solidFill>
              </a:endParaRPr>
            </a:p>
          </p:txBody>
        </p:sp>
        <p:sp>
          <p:nvSpPr>
            <p:cNvPr id="30" name="文本框 29"/>
            <p:cNvSpPr txBox="1">
              <a:spLocks noChangeArrowheads="1"/>
            </p:cNvSpPr>
            <p:nvPr/>
          </p:nvSpPr>
          <p:spPr bwMode="auto">
            <a:xfrm>
              <a:off x="5136736" y="2174494"/>
              <a:ext cx="442685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4800" b="1" dirty="0" smtClean="0">
                  <a:solidFill>
                    <a:srgbClr val="FCFCFC"/>
                  </a:solidFill>
                  <a:latin typeface="微软雅黑" pitchFamily="34" charset="-122"/>
                  <a:ea typeface="微软雅黑" pitchFamily="34" charset="-122"/>
                </a:rPr>
                <a:t>Faster-RCNN</a:t>
              </a:r>
              <a:endParaRPr lang="zh-CN" altLang="en-US" sz="4800" b="1" dirty="0" smtClean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781130" y="2195762"/>
              <a:ext cx="10207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rgbClr val="C73621"/>
                  </a:solidFill>
                  <a:latin typeface="Impact" pitchFamily="34" charset="0"/>
                </a:rPr>
                <a:t>1</a:t>
              </a:r>
              <a:endParaRPr lang="zh-CN" altLang="en-US" sz="4800" dirty="0">
                <a:solidFill>
                  <a:srgbClr val="C73621"/>
                </a:solidFill>
                <a:latin typeface="Impact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6262826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YOLO V4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的思想： 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V3 + Tricks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性能的调优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17714" y="4746172"/>
            <a:ext cx="11757158" cy="178525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1643" y="4804227"/>
            <a:ext cx="117281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YOLO-V4</a:t>
            </a:r>
            <a:r>
              <a:rPr lang="zh-CN" altLang="en-US" sz="2000" b="1" dirty="0" smtClean="0"/>
              <a:t>：对</a:t>
            </a:r>
            <a:r>
              <a:rPr lang="en-US" altLang="zh-CN" sz="2000" b="1" dirty="0" smtClean="0"/>
              <a:t>V3</a:t>
            </a:r>
            <a:r>
              <a:rPr lang="zh-CN" altLang="en-US" sz="2000" b="1" dirty="0" smtClean="0"/>
              <a:t>的具体修改：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）</a:t>
            </a:r>
            <a:r>
              <a:rPr lang="en-US" altLang="zh-CN" sz="2000" b="1" dirty="0" smtClean="0"/>
              <a:t>(Input)</a:t>
            </a:r>
            <a:r>
              <a:rPr lang="zh-CN" altLang="en-US" sz="2000" b="1" dirty="0" smtClean="0">
                <a:sym typeface="Wingdings" pitchFamily="2" charset="2"/>
              </a:rPr>
              <a:t>数据预处理增强：</a:t>
            </a:r>
            <a:r>
              <a:rPr lang="en-US" altLang="zh-CN" sz="2000" dirty="0" smtClean="0">
                <a:sym typeface="Wingdings" pitchFamily="2" charset="2"/>
              </a:rPr>
              <a:t>Mosaic </a:t>
            </a:r>
            <a:r>
              <a:rPr lang="zh-CN" altLang="en-US" sz="2000" dirty="0" smtClean="0">
                <a:sym typeface="Wingdings" pitchFamily="2" charset="2"/>
              </a:rPr>
              <a:t>方式；</a:t>
            </a:r>
            <a:r>
              <a:rPr lang="en-US" altLang="zh-CN" sz="2000" dirty="0" smtClean="0">
                <a:sym typeface="Wingdings" pitchFamily="2" charset="2"/>
              </a:rPr>
              <a:t>      </a:t>
            </a:r>
            <a:r>
              <a:rPr lang="en-US" altLang="zh-CN" sz="2000" b="1" dirty="0" smtClean="0">
                <a:sym typeface="Wingdings" pitchFamily="2" charset="2"/>
              </a:rPr>
              <a:t>2</a:t>
            </a:r>
            <a:r>
              <a:rPr lang="zh-CN" altLang="en-US" sz="2000" b="1" dirty="0" smtClean="0">
                <a:sym typeface="Wingdings" pitchFamily="2" charset="2"/>
              </a:rPr>
              <a:t>）</a:t>
            </a:r>
            <a:r>
              <a:rPr lang="en-US" altLang="zh-CN" sz="2000" b="1" dirty="0" smtClean="0">
                <a:sym typeface="Wingdings" pitchFamily="2" charset="2"/>
              </a:rPr>
              <a:t>(Backbone)</a:t>
            </a:r>
            <a:r>
              <a:rPr lang="zh-CN" altLang="en-US" sz="2000" b="1" dirty="0" smtClean="0"/>
              <a:t>主干：</a:t>
            </a:r>
            <a:r>
              <a:rPr lang="en-US" altLang="zh-CN" sz="2000" dirty="0" err="1" smtClean="0"/>
              <a:t>Darknet</a:t>
            </a:r>
            <a:r>
              <a:rPr lang="en-US" altLang="zh-CN" sz="2000" dirty="0" smtClean="0"/>
              <a:t> 53</a:t>
            </a:r>
            <a:r>
              <a:rPr lang="en-US" altLang="zh-CN" sz="2000" dirty="0" smtClean="0">
                <a:sym typeface="Wingdings" pitchFamily="2" charset="2"/>
              </a:rPr>
              <a:t>CSP </a:t>
            </a:r>
            <a:r>
              <a:rPr lang="en-US" altLang="zh-CN" sz="2000" dirty="0" err="1" smtClean="0">
                <a:sym typeface="Wingdings" pitchFamily="2" charset="2"/>
              </a:rPr>
              <a:t>Darknet</a:t>
            </a:r>
            <a:r>
              <a:rPr lang="en-US" altLang="zh-CN" sz="2000" dirty="0" smtClean="0">
                <a:sym typeface="Wingdings" pitchFamily="2" charset="2"/>
              </a:rPr>
              <a:t> 53 (mish</a:t>
            </a:r>
            <a:r>
              <a:rPr lang="zh-CN" altLang="en-US" sz="2000" dirty="0" smtClean="0">
                <a:sym typeface="Wingdings" pitchFamily="2" charset="2"/>
              </a:rPr>
              <a:t>激活</a:t>
            </a:r>
            <a:r>
              <a:rPr lang="en-US" altLang="zh-CN" sz="2000" dirty="0" smtClean="0">
                <a:sym typeface="Wingdings" pitchFamily="2" charset="2"/>
              </a:rPr>
              <a:t>)</a:t>
            </a:r>
          </a:p>
          <a:p>
            <a:endParaRPr lang="en-US" altLang="zh-CN" sz="2000" b="1" dirty="0" smtClean="0">
              <a:sym typeface="Wingdings" pitchFamily="2" charset="2"/>
            </a:endParaRPr>
          </a:p>
          <a:p>
            <a:r>
              <a:rPr lang="en-US" altLang="zh-CN" sz="2000" b="1" dirty="0" smtClean="0">
                <a:sym typeface="Wingdings" pitchFamily="2" charset="2"/>
              </a:rPr>
              <a:t>3</a:t>
            </a:r>
            <a:r>
              <a:rPr lang="zh-CN" altLang="en-US" sz="2000" b="1" dirty="0" smtClean="0">
                <a:sym typeface="Wingdings" pitchFamily="2" charset="2"/>
              </a:rPr>
              <a:t>）特征提取过程增强：</a:t>
            </a:r>
            <a:r>
              <a:rPr lang="en-US" altLang="zh-CN" sz="2000" b="1" dirty="0" smtClean="0">
                <a:sym typeface="Wingdings" pitchFamily="2" charset="2"/>
              </a:rPr>
              <a:t>+ SPP,  + </a:t>
            </a:r>
            <a:r>
              <a:rPr lang="en-US" altLang="zh-CN" sz="2000" b="1" dirty="0" err="1" smtClean="0">
                <a:sym typeface="Wingdings" pitchFamily="2" charset="2"/>
              </a:rPr>
              <a:t>Panet</a:t>
            </a:r>
            <a:r>
              <a:rPr lang="en-US" altLang="zh-CN" sz="2000" b="1" dirty="0" smtClean="0">
                <a:sym typeface="Wingdings" pitchFamily="2" charset="2"/>
              </a:rPr>
              <a:t>               4</a:t>
            </a:r>
            <a:r>
              <a:rPr lang="zh-CN" altLang="en-US" sz="2000" b="1" dirty="0" smtClean="0">
                <a:sym typeface="Wingdings" pitchFamily="2" charset="2"/>
              </a:rPr>
              <a:t>）损失函数：</a:t>
            </a:r>
            <a:r>
              <a:rPr lang="en-US" altLang="zh-CN" sz="2000" b="1" dirty="0" smtClean="0">
                <a:sym typeface="Wingdings" pitchFamily="2" charset="2"/>
              </a:rPr>
              <a:t>L2_loss  </a:t>
            </a:r>
            <a:r>
              <a:rPr lang="en-US" altLang="zh-CN" sz="2000" b="1" dirty="0" err="1" smtClean="0">
                <a:sym typeface="Wingdings" pitchFamily="2" charset="2"/>
              </a:rPr>
              <a:t>CIoU</a:t>
            </a:r>
            <a:r>
              <a:rPr lang="en-US" altLang="zh-CN" sz="2000" b="1" dirty="0" smtClean="0">
                <a:sym typeface="Wingdings" pitchFamily="2" charset="2"/>
              </a:rPr>
              <a:t> </a:t>
            </a:r>
            <a:r>
              <a:rPr lang="en-US" altLang="zh-CN" sz="2000" dirty="0" smtClean="0">
                <a:sym typeface="Wingdings" pitchFamily="2" charset="2"/>
              </a:rPr>
              <a:t>(</a:t>
            </a:r>
            <a:r>
              <a:rPr lang="zh-CN" altLang="en-US" sz="2000" dirty="0" smtClean="0">
                <a:sym typeface="Wingdings" pitchFamily="2" charset="2"/>
              </a:rPr>
              <a:t>预测位置更准确</a:t>
            </a:r>
            <a:r>
              <a:rPr lang="en-US" altLang="zh-CN" sz="2000" dirty="0" smtClean="0">
                <a:sym typeface="Wingdings" pitchFamily="2" charset="2"/>
              </a:rPr>
              <a:t>)</a:t>
            </a:r>
          </a:p>
        </p:txBody>
      </p:sp>
      <p:pic>
        <p:nvPicPr>
          <p:cNvPr id="5122" name="Picture 2" descr="C:\Users\zjz\Desktop\aHR0cHM6Ly9tbWJpei5xcGljLmNuL3N6X21tYml6X2pwZy9nWVVzT1QzNnZmcDk4bVFmM0owN002OTIyZXFKaWJpYWxrbkhWWHZSTXVxVUlFdGt4SjhjU0FPcFRUeXNGMU9wQVNWNEVtcUNTbkl4Y1I5NVJhcUY1N2RBLzY0M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29" y="625250"/>
            <a:ext cx="11495313" cy="4077312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0105" y="2570389"/>
            <a:ext cx="200025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8742" y="2795710"/>
            <a:ext cx="4140653" cy="191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2883696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YOLO  V4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的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Tricks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5357" y="2611664"/>
            <a:ext cx="8856643" cy="424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 descr="C:\Users\zjz\Desktop\202004271757487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1456"/>
            <a:ext cx="3396343" cy="3396343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483428" y="798286"/>
            <a:ext cx="21045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Mosica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数据增强</a:t>
            </a:r>
            <a:endParaRPr lang="zh-CN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55771" y="2235201"/>
            <a:ext cx="17417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CIoU</a:t>
            </a:r>
            <a:r>
              <a:rPr lang="en-US" altLang="zh-CN" b="1" dirty="0" smtClean="0"/>
              <a:t> Loss</a:t>
            </a:r>
            <a:endParaRPr lang="zh-CN" altLang="en-US" b="1" dirty="0"/>
          </a:p>
        </p:txBody>
      </p:sp>
      <p:pic>
        <p:nvPicPr>
          <p:cNvPr id="7171" name="Picture 3" descr="C:\Users\zjz\Desktop\201809222207088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33130" y="624113"/>
            <a:ext cx="2150609" cy="2117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过程 6"/>
          <p:cNvSpPr/>
          <p:nvPr/>
        </p:nvSpPr>
        <p:spPr>
          <a:xfrm>
            <a:off x="-1" y="-4"/>
            <a:ext cx="12192001" cy="6858002"/>
          </a:xfrm>
          <a:prstGeom prst="flowChartProcess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手动输入 5"/>
          <p:cNvSpPr/>
          <p:nvPr/>
        </p:nvSpPr>
        <p:spPr>
          <a:xfrm rot="5400000">
            <a:off x="-355600" y="355600"/>
            <a:ext cx="6858002" cy="61468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5078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5078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5078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078"/>
                </a:lnTo>
                <a:close/>
              </a:path>
            </a:pathLst>
          </a:custGeom>
          <a:solidFill>
            <a:srgbClr val="DD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/>
          <p:cNvSpPr/>
          <p:nvPr/>
        </p:nvSpPr>
        <p:spPr>
          <a:xfrm rot="2639992">
            <a:off x="736739" y="2098762"/>
            <a:ext cx="3152547" cy="3152547"/>
          </a:xfrm>
          <a:prstGeom prst="diamond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FCFC"/>
              </a:solidFill>
            </a:endParaRPr>
          </a:p>
        </p:txBody>
      </p:sp>
      <p:sp>
        <p:nvSpPr>
          <p:cNvPr id="29" name="菱形 28"/>
          <p:cNvSpPr/>
          <p:nvPr/>
        </p:nvSpPr>
        <p:spPr>
          <a:xfrm rot="1231948">
            <a:off x="736740" y="2098762"/>
            <a:ext cx="3152547" cy="3152547"/>
          </a:xfrm>
          <a:prstGeom prst="diamond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FCFC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6095999" y="2890205"/>
            <a:ext cx="510909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9600" b="1" dirty="0" smtClean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rPr>
              <a:t>算法对比</a:t>
            </a:r>
            <a:endParaRPr lang="zh-CN" altLang="zh-CN" sz="9600" b="1" dirty="0" smtClean="0">
              <a:solidFill>
                <a:srgbClr val="FCFCF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13092" y="2611261"/>
            <a:ext cx="10207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rgbClr val="FCFCFC"/>
                </a:solidFill>
                <a:latin typeface="Impact" pitchFamily="34" charset="0"/>
              </a:rPr>
              <a:t>4</a:t>
            </a:r>
            <a:endParaRPr lang="zh-CN" altLang="en-US" sz="13800" dirty="0">
              <a:solidFill>
                <a:srgbClr val="FCFCFC"/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ectangle 18"/>
          <p:cNvSpPr/>
          <p:nvPr/>
        </p:nvSpPr>
        <p:spPr>
          <a:xfrm>
            <a:off x="812799" y="79078"/>
            <a:ext cx="1477285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效果对比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45" name="平行四边形 44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66057"/>
            <a:ext cx="6531429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E:\0000原有桌面\D9DPF7J~3BE4KXMQ0(T]N1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914" y="2148114"/>
            <a:ext cx="5675086" cy="3693887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56000"/>
            <a:ext cx="6545943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ectangle 18"/>
          <p:cNvSpPr/>
          <p:nvPr/>
        </p:nvSpPr>
        <p:spPr>
          <a:xfrm>
            <a:off x="812799" y="79078"/>
            <a:ext cx="1477285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效果对比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43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45" name="平行四边形 44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0229" y="1175657"/>
            <a:ext cx="10464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Faster RCNN: </a:t>
            </a:r>
          </a:p>
          <a:p>
            <a:r>
              <a:rPr lang="en-US" altLang="zh-CN" sz="2400" b="1" dirty="0" smtClean="0"/>
              <a:t>          </a:t>
            </a:r>
            <a:r>
              <a:rPr lang="zh-CN" altLang="en-US" sz="2400" b="1" dirty="0" smtClean="0"/>
              <a:t>优点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             1</a:t>
            </a:r>
            <a:r>
              <a:rPr lang="zh-CN" altLang="en-US" sz="2400" dirty="0" smtClean="0"/>
              <a:t>）提出了</a:t>
            </a:r>
            <a:r>
              <a:rPr lang="en-US" altLang="zh-CN" sz="2400" dirty="0" smtClean="0"/>
              <a:t>RPN</a:t>
            </a:r>
            <a:r>
              <a:rPr lang="zh-CN" altLang="en-US" sz="2400" dirty="0" smtClean="0"/>
              <a:t>，精度高，但速度慢</a:t>
            </a:r>
            <a:endParaRPr lang="en-US" altLang="zh-CN" sz="2400" dirty="0" smtClean="0"/>
          </a:p>
          <a:p>
            <a:r>
              <a:rPr lang="en-US" altLang="zh-CN" sz="2400" b="1" dirty="0" smtClean="0"/>
              <a:t>          </a:t>
            </a:r>
            <a:r>
              <a:rPr lang="zh-CN" altLang="en-US" sz="2400" b="1" dirty="0" smtClean="0"/>
              <a:t>缺点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             1</a:t>
            </a:r>
            <a:r>
              <a:rPr lang="zh-CN" altLang="en-US" sz="2400" dirty="0" smtClean="0"/>
              <a:t>）对小目标、重叠目标检测效果差；</a:t>
            </a:r>
            <a:endParaRPr lang="en-US" altLang="zh-CN" sz="2400" dirty="0" smtClean="0"/>
          </a:p>
          <a:p>
            <a:r>
              <a:rPr lang="en-US" altLang="zh-CN" sz="2400" b="1" dirty="0" smtClean="0"/>
              <a:t>            </a:t>
            </a:r>
            <a:r>
              <a:rPr lang="en-US" altLang="zh-CN" sz="2400" dirty="0" smtClean="0"/>
              <a:t>                        2</a:t>
            </a:r>
            <a:r>
              <a:rPr lang="zh-CN" altLang="en-US" sz="2400" dirty="0" smtClean="0"/>
              <a:t>）模型大，检测速度会慢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SSD:</a:t>
            </a:r>
          </a:p>
          <a:p>
            <a:r>
              <a:rPr lang="en-US" altLang="zh-CN" sz="2400" dirty="0" smtClean="0"/>
              <a:t>          </a:t>
            </a:r>
            <a:r>
              <a:rPr lang="zh-CN" altLang="en-US" sz="2400" b="1" dirty="0" smtClean="0"/>
              <a:t>优点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               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）稀疏场景大目标检测效果好</a:t>
            </a:r>
            <a:endParaRPr lang="en-US" altLang="zh-CN" sz="2400" dirty="0" smtClean="0"/>
          </a:p>
          <a:p>
            <a:r>
              <a:rPr lang="en-US" altLang="zh-CN" sz="2400" b="1" dirty="0" smtClean="0"/>
              <a:t>          </a:t>
            </a:r>
            <a:r>
              <a:rPr lang="zh-CN" altLang="en-US" sz="2400" b="1" dirty="0" smtClean="0"/>
              <a:t>缺点：             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）需要人工设置</a:t>
            </a:r>
            <a:r>
              <a:rPr lang="en-US" altLang="zh-CN" sz="2400" dirty="0" smtClean="0"/>
              <a:t>default boxes</a:t>
            </a:r>
            <a:r>
              <a:rPr lang="zh-CN" altLang="en-US" sz="2400" dirty="0" smtClean="0"/>
              <a:t>的初始尺度和长宽比。网络调试过程非常依赖经验。</a:t>
            </a:r>
            <a:endParaRPr lang="en-US" altLang="zh-CN" sz="2400" dirty="0" smtClean="0"/>
          </a:p>
          <a:p>
            <a:r>
              <a:rPr lang="en-US" altLang="zh-CN" sz="2400" dirty="0" smtClean="0"/>
              <a:t>	                       2</a:t>
            </a:r>
            <a:r>
              <a:rPr lang="zh-CN" altLang="en-US" sz="2400" dirty="0" smtClean="0"/>
              <a:t>）对小尺寸的目标识别比较差，还达不到</a:t>
            </a:r>
            <a:r>
              <a:rPr lang="en-US" altLang="zh-CN" sz="2400" dirty="0" smtClean="0"/>
              <a:t>Faster R-CNN</a:t>
            </a:r>
            <a:r>
              <a:rPr lang="zh-CN" altLang="en-US" sz="2400" dirty="0" smtClean="0"/>
              <a:t>的水准。因为</a:t>
            </a:r>
            <a:r>
              <a:rPr lang="en-US" altLang="zh-CN" sz="2400" dirty="0" smtClean="0"/>
              <a:t>SSD</a:t>
            </a:r>
            <a:r>
              <a:rPr lang="zh-CN" altLang="en-US" sz="2400" dirty="0" smtClean="0"/>
              <a:t>使用</a:t>
            </a:r>
            <a:r>
              <a:rPr lang="en-US" altLang="zh-CN" sz="2400" dirty="0" smtClean="0"/>
              <a:t>conv4-3</a:t>
            </a:r>
            <a:r>
              <a:rPr lang="zh-CN" altLang="en-US" sz="2400" dirty="0" smtClean="0"/>
              <a:t>低级</a:t>
            </a:r>
            <a:r>
              <a:rPr lang="en-US" altLang="zh-CN" sz="2400" dirty="0" smtClean="0"/>
              <a:t>feature</a:t>
            </a:r>
            <a:r>
              <a:rPr lang="zh-CN" altLang="en-US" sz="2400" dirty="0" smtClean="0"/>
              <a:t>去检测小目标，而低级特征卷积层数少，存在特征提取不充分的问题。</a:t>
            </a:r>
          </a:p>
          <a:p>
            <a:endParaRPr lang="en-US" altLang="zh-CN" sz="2400" b="1" dirty="0" smtClean="0"/>
          </a:p>
          <a:p>
            <a:r>
              <a:rPr lang="en-US" altLang="zh-CN" sz="2400" b="1" dirty="0" smtClean="0"/>
              <a:t>YOLO V4:              YOLO v3</a:t>
            </a:r>
            <a:r>
              <a:rPr lang="zh-CN" altLang="en-US" sz="2400" b="1" dirty="0" smtClean="0"/>
              <a:t>的性能调优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过程 6"/>
          <p:cNvSpPr/>
          <p:nvPr/>
        </p:nvSpPr>
        <p:spPr>
          <a:xfrm>
            <a:off x="0" y="0"/>
            <a:ext cx="12192001" cy="6858002"/>
          </a:xfrm>
          <a:prstGeom prst="flowChartProcess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手动输入 5"/>
          <p:cNvSpPr/>
          <p:nvPr/>
        </p:nvSpPr>
        <p:spPr>
          <a:xfrm rot="16200000" flipH="1">
            <a:off x="7119494" y="1785495"/>
            <a:ext cx="6858002" cy="328701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5078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5078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5078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078"/>
                </a:lnTo>
                <a:close/>
              </a:path>
            </a:pathLst>
          </a:custGeom>
          <a:solidFill>
            <a:srgbClr val="DD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973943" y="2478841"/>
            <a:ext cx="6210740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861732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引言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32386" y="1106129"/>
            <a:ext cx="10087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目标检测算法：</a:t>
            </a:r>
            <a:endParaRPr lang="en-US" altLang="zh-CN" b="1" dirty="0" smtClean="0"/>
          </a:p>
          <a:p>
            <a:r>
              <a:rPr lang="en-US" altLang="zh-CN" b="1" dirty="0" smtClean="0"/>
              <a:t>	1</a:t>
            </a:r>
            <a:r>
              <a:rPr lang="zh-CN" altLang="en-US" b="1" dirty="0" smtClean="0"/>
              <a:t>）目的：目标检测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目标识别（</a:t>
            </a:r>
            <a:r>
              <a:rPr lang="zh-CN" altLang="en-US" dirty="0" smtClean="0"/>
              <a:t>框选目标对象，并对对象进行分类</a:t>
            </a:r>
            <a:r>
              <a:rPr lang="zh-CN" altLang="en-US" b="1" dirty="0" smtClean="0"/>
              <a:t>）</a:t>
            </a:r>
            <a:r>
              <a:rPr lang="zh-CN" altLang="en-US" dirty="0" smtClean="0"/>
              <a:t>。</a:t>
            </a:r>
            <a:endParaRPr lang="en-US" altLang="zh-CN" b="1" dirty="0" smtClean="0"/>
          </a:p>
          <a:p>
            <a:r>
              <a:rPr lang="en-US" altLang="zh-CN" b="1" dirty="0" smtClean="0"/>
              <a:t>	2</a:t>
            </a:r>
            <a:r>
              <a:rPr lang="zh-CN" altLang="en-US" b="1" dirty="0" smtClean="0"/>
              <a:t>）效果：</a:t>
            </a:r>
            <a:endParaRPr lang="en-US" altLang="zh-CN" b="1" dirty="0" smtClean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487531"/>
            <a:ext cx="12192000" cy="311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过程 6"/>
          <p:cNvSpPr/>
          <p:nvPr/>
        </p:nvSpPr>
        <p:spPr>
          <a:xfrm>
            <a:off x="-1" y="-4"/>
            <a:ext cx="12192001" cy="6858002"/>
          </a:xfrm>
          <a:prstGeom prst="flowChartProcess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手动输入 5"/>
          <p:cNvSpPr/>
          <p:nvPr/>
        </p:nvSpPr>
        <p:spPr>
          <a:xfrm rot="5400000">
            <a:off x="-355600" y="355600"/>
            <a:ext cx="6858002" cy="61468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5078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5078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5078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078"/>
                </a:lnTo>
                <a:close/>
              </a:path>
            </a:pathLst>
          </a:custGeom>
          <a:solidFill>
            <a:srgbClr val="DD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/>
          <p:cNvSpPr/>
          <p:nvPr/>
        </p:nvSpPr>
        <p:spPr>
          <a:xfrm rot="2639992">
            <a:off x="736739" y="2098762"/>
            <a:ext cx="3152547" cy="3152547"/>
          </a:xfrm>
          <a:prstGeom prst="diamond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FCFC"/>
              </a:solidFill>
            </a:endParaRPr>
          </a:p>
        </p:txBody>
      </p:sp>
      <p:sp>
        <p:nvSpPr>
          <p:cNvPr id="29" name="菱形 28"/>
          <p:cNvSpPr/>
          <p:nvPr/>
        </p:nvSpPr>
        <p:spPr>
          <a:xfrm rot="1231948">
            <a:off x="736740" y="2098762"/>
            <a:ext cx="3152547" cy="3152547"/>
          </a:xfrm>
          <a:prstGeom prst="diamond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FCFC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5501639" y="2966405"/>
            <a:ext cx="61390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7200" b="1" dirty="0" smtClean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rPr>
              <a:t>Faster-RCNN</a:t>
            </a:r>
            <a:endParaRPr lang="zh-CN" altLang="en-US" sz="7200" b="1" dirty="0" smtClean="0">
              <a:solidFill>
                <a:srgbClr val="FCFCF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13092" y="2611261"/>
            <a:ext cx="10207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rgbClr val="FCFCFC"/>
                </a:solidFill>
                <a:latin typeface="Impact" pitchFamily="34" charset="0"/>
              </a:rPr>
              <a:t>1</a:t>
            </a:r>
            <a:endParaRPr lang="zh-CN" altLang="en-US" sz="13800" dirty="0">
              <a:solidFill>
                <a:srgbClr val="FCFCFC"/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2725640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RCNN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的具体步骤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12644" y="667892"/>
            <a:ext cx="10737528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RCNN  4</a:t>
            </a:r>
            <a:r>
              <a:rPr lang="zh-CN" altLang="en-US" b="1" dirty="0" smtClean="0"/>
              <a:t>步：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）根据一张图片生成</a:t>
            </a:r>
            <a:r>
              <a:rPr lang="en-US" altLang="zh-CN" sz="2000" dirty="0" smtClean="0"/>
              <a:t>1k~2k</a:t>
            </a:r>
            <a:r>
              <a:rPr lang="zh-CN" altLang="en-US" sz="2000" dirty="0" smtClean="0"/>
              <a:t>个</a:t>
            </a:r>
            <a:r>
              <a:rPr lang="zh-CN" altLang="en-US" sz="2000" b="1" dirty="0" smtClean="0"/>
              <a:t>候选框</a:t>
            </a:r>
            <a:r>
              <a:rPr lang="zh-CN" altLang="en-US" sz="2000" dirty="0" smtClean="0"/>
              <a:t>（使用</a:t>
            </a:r>
            <a:r>
              <a:rPr lang="en-US" altLang="zh-CN" sz="2000" dirty="0" smtClean="0"/>
              <a:t>Selective Search</a:t>
            </a:r>
            <a:r>
              <a:rPr lang="zh-CN" altLang="en-US" sz="2000" dirty="0" smtClean="0"/>
              <a:t>方法）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）对每个</a:t>
            </a:r>
            <a:r>
              <a:rPr lang="zh-CN" altLang="en-US" sz="2000" b="1" dirty="0" smtClean="0"/>
              <a:t>候选框</a:t>
            </a:r>
            <a:r>
              <a:rPr lang="zh-CN" altLang="en-US" sz="2000" dirty="0" smtClean="0"/>
              <a:t>，使用深度网络提取特征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）特征输入每一类的</a:t>
            </a:r>
            <a:r>
              <a:rPr lang="en-US" altLang="zh-CN" sz="2000" dirty="0" smtClean="0"/>
              <a:t>SVM</a:t>
            </a:r>
            <a:r>
              <a:rPr lang="zh-CN" altLang="en-US" sz="2000" dirty="0" smtClean="0"/>
              <a:t>分类器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）使用回归器修正候选框位置</a:t>
            </a:r>
            <a:endParaRPr lang="zh-CN" alt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355" y="3627098"/>
            <a:ext cx="10891846" cy="304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3464880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Fast-RCNN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的具体步骤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42725" y="682171"/>
            <a:ext cx="10291331" cy="3077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Fast-RCNN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步：</a:t>
            </a:r>
            <a:endParaRPr lang="en-US" altLang="zh-CN" b="1" dirty="0" smtClean="0"/>
          </a:p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）根据图像生成</a:t>
            </a:r>
            <a:r>
              <a:rPr lang="en-US" altLang="zh-CN" sz="2000" dirty="0" smtClean="0"/>
              <a:t>1k~2k</a:t>
            </a:r>
            <a:r>
              <a:rPr lang="zh-CN" altLang="en-US" sz="2000" dirty="0" smtClean="0"/>
              <a:t>个</a:t>
            </a:r>
            <a:r>
              <a:rPr lang="zh-CN" altLang="en-US" sz="2000" b="1" dirty="0" smtClean="0"/>
              <a:t>候选框</a:t>
            </a:r>
            <a:r>
              <a:rPr lang="zh-CN" altLang="en-US" sz="2000" dirty="0" smtClean="0"/>
              <a:t>（使用</a:t>
            </a:r>
            <a:r>
              <a:rPr lang="en-US" altLang="zh-CN" sz="2000" dirty="0" smtClean="0"/>
              <a:t>Selective Search</a:t>
            </a:r>
            <a:r>
              <a:rPr lang="zh-CN" altLang="en-US" sz="2000" dirty="0" smtClean="0"/>
              <a:t>方法）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</a:t>
            </a:r>
            <a:r>
              <a:rPr lang="zh-CN" altLang="en-US" sz="2000" u="sng" dirty="0" smtClean="0"/>
              <a:t>将图像输入网络得到</a:t>
            </a:r>
            <a:r>
              <a:rPr lang="zh-CN" altLang="en-US" sz="2000" b="1" u="sng" dirty="0" smtClean="0"/>
              <a:t>特征图</a:t>
            </a:r>
            <a:r>
              <a:rPr lang="zh-CN" altLang="en-US" sz="2000" u="sng" dirty="0" smtClean="0"/>
              <a:t>；</a:t>
            </a:r>
            <a:endParaRPr lang="en-US" altLang="zh-CN" sz="2000" u="sng" dirty="0" smtClean="0"/>
          </a:p>
          <a:p>
            <a:r>
              <a:rPr lang="zh-CN" altLang="en-US" sz="2000" u="sng" dirty="0" smtClean="0"/>
              <a:t>       将</a:t>
            </a:r>
            <a:r>
              <a:rPr lang="en-US" altLang="zh-CN" sz="2000" u="sng" dirty="0" smtClean="0"/>
              <a:t>SS</a:t>
            </a:r>
            <a:r>
              <a:rPr lang="zh-CN" altLang="en-US" sz="2000" u="sng" dirty="0" smtClean="0"/>
              <a:t>算法生成的候选框投影到特征图上获得相应的</a:t>
            </a:r>
            <a:r>
              <a:rPr lang="zh-CN" altLang="en-US" sz="2000" b="1" u="sng" dirty="0" smtClean="0"/>
              <a:t>特征矩阵</a:t>
            </a:r>
            <a:endParaRPr lang="en-US" altLang="zh-CN" sz="2000" b="1" u="sng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）将每个特征矩阵通过</a:t>
            </a:r>
            <a:r>
              <a:rPr lang="en-US" altLang="zh-CN" sz="2000" dirty="0" smtClean="0"/>
              <a:t>ROI pooling</a:t>
            </a:r>
            <a:r>
              <a:rPr lang="zh-CN" altLang="en-US" sz="2000" dirty="0" smtClean="0"/>
              <a:t>层缩放到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大小的特征图，接着将特征图展平通过一系列全连接层得到预测结果。</a:t>
            </a:r>
            <a:endParaRPr lang="en-US" altLang="zh-CN" sz="2000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6472" y="3825111"/>
            <a:ext cx="10011814" cy="285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3770990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Faster-RCNN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的具体步骤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88686" y="820954"/>
            <a:ext cx="6096000" cy="57246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Faster-RCNN = RPN + Fast R-CNN</a:t>
            </a:r>
          </a:p>
          <a:p>
            <a:endParaRPr lang="en-US" altLang="zh-CN" sz="2000" b="1" dirty="0" smtClean="0"/>
          </a:p>
          <a:p>
            <a:r>
              <a:rPr lang="zh-CN" altLang="en-US" sz="2000" b="1" dirty="0" smtClean="0"/>
              <a:t>步骤（</a:t>
            </a: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步）：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）图像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zh-CN" altLang="en-US" sz="2000" dirty="0" smtClean="0">
                <a:sym typeface="Wingdings" pitchFamily="2" charset="2"/>
              </a:rPr>
              <a:t>神经</a:t>
            </a:r>
            <a:r>
              <a:rPr lang="zh-CN" altLang="en-US" sz="2000" dirty="0" smtClean="0"/>
              <a:t>网络</a:t>
            </a:r>
            <a:r>
              <a:rPr lang="en-US" altLang="zh-CN" sz="2000" dirty="0" smtClean="0">
                <a:sym typeface="Wingdings" pitchFamily="2" charset="2"/>
              </a:rPr>
              <a:t></a:t>
            </a:r>
            <a:r>
              <a:rPr lang="zh-CN" altLang="en-US" sz="2000" b="1" dirty="0" smtClean="0"/>
              <a:t>特征图</a:t>
            </a:r>
            <a:endParaRPr lang="en-US" altLang="zh-CN" sz="2000" b="1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RPN</a:t>
            </a:r>
            <a:r>
              <a:rPr lang="zh-CN" altLang="en-US" sz="2000" dirty="0" smtClean="0"/>
              <a:t>结构</a:t>
            </a:r>
            <a:r>
              <a:rPr lang="en-US" altLang="zh-CN" sz="2000" dirty="0" smtClean="0">
                <a:sym typeface="Wingdings" pitchFamily="2" charset="2"/>
              </a:rPr>
              <a:t></a:t>
            </a:r>
            <a:r>
              <a:rPr lang="zh-CN" altLang="en-US" sz="2000" b="1" dirty="0" smtClean="0"/>
              <a:t>候选框</a:t>
            </a:r>
            <a:r>
              <a:rPr lang="zh-CN" altLang="en-US" sz="2000" dirty="0" smtClean="0"/>
              <a:t>；输出</a:t>
            </a:r>
            <a:r>
              <a:rPr lang="en-US" altLang="zh-CN" sz="2000" dirty="0" smtClean="0"/>
              <a:t>w*h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k</a:t>
            </a:r>
            <a:r>
              <a:rPr lang="zh-CN" altLang="en-US" sz="2000" dirty="0" smtClean="0"/>
              <a:t>个</a:t>
            </a:r>
            <a:r>
              <a:rPr lang="en-US" altLang="zh-CN" sz="2000" dirty="0" err="1" smtClean="0"/>
              <a:t>rigeon</a:t>
            </a:r>
            <a:endParaRPr lang="en-US" altLang="zh-CN" sz="2000" dirty="0" smtClean="0"/>
          </a:p>
          <a:p>
            <a:r>
              <a:rPr lang="en-US" altLang="zh-CN" sz="2000" dirty="0" smtClean="0"/>
              <a:t>       </a:t>
            </a:r>
            <a:r>
              <a:rPr lang="zh-CN" altLang="en-US" sz="2000" b="1" dirty="0" smtClean="0"/>
              <a:t>候选框</a:t>
            </a:r>
            <a:r>
              <a:rPr lang="en-US" altLang="zh-CN" sz="2000" b="1" dirty="0" smtClean="0">
                <a:sym typeface="Wingdings" pitchFamily="2" charset="2"/>
              </a:rPr>
              <a:t>--</a:t>
            </a:r>
            <a:r>
              <a:rPr lang="zh-CN" altLang="en-US" sz="2000" dirty="0" smtClean="0"/>
              <a:t>投影</a:t>
            </a:r>
            <a:r>
              <a:rPr lang="en-US" altLang="zh-CN" sz="2000" dirty="0" smtClean="0"/>
              <a:t>--</a:t>
            </a:r>
            <a:r>
              <a:rPr lang="zh-CN" altLang="en-US" sz="2000" b="1" dirty="0" smtClean="0"/>
              <a:t>特征图 </a:t>
            </a:r>
            <a:r>
              <a:rPr lang="en-US" altLang="zh-CN" sz="2000" dirty="0" smtClean="0"/>
              <a:t>== </a:t>
            </a:r>
            <a:r>
              <a:rPr lang="zh-CN" altLang="en-US" sz="2000" b="1" dirty="0" smtClean="0"/>
              <a:t>特征矩阵</a:t>
            </a:r>
            <a:endParaRPr lang="en-US" altLang="zh-CN" sz="2000" b="1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）将每个特征矩阵通过</a:t>
            </a:r>
            <a:r>
              <a:rPr lang="en-US" altLang="zh-CN" sz="2000" dirty="0" smtClean="0"/>
              <a:t>ROI pooling </a:t>
            </a:r>
            <a:r>
              <a:rPr lang="zh-CN" altLang="en-US" sz="2000" dirty="0" smtClean="0"/>
              <a:t>层缩放到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大小的特征图，接着将特征图展平通过一系列全连接层得到预测结果。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b="1" dirty="0" smtClean="0"/>
              <a:t>缺点：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）对小目标、重叠目标检测效果差；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）模型大，检测速度会慢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endParaRPr lang="en-US" altLang="zh-CN" dirty="0" smtClean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3027" y="763428"/>
            <a:ext cx="5312229" cy="57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3217954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Faster-RCNN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的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RPN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172" y="1016001"/>
            <a:ext cx="11544596" cy="537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C7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8"/>
          <p:cNvSpPr/>
          <p:nvPr/>
        </p:nvSpPr>
        <p:spPr>
          <a:xfrm>
            <a:off x="812799" y="79078"/>
            <a:ext cx="3155437" cy="4924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21899" tIns="60950" rIns="121899" bIns="60950" anchor="ctr">
            <a:spAutoFit/>
          </a:bodyPr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Faster-RCNN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entury Gothic" pitchFamily="34" charset="0"/>
              </a:rPr>
              <a:t>的思想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entury Gothic" pitchFamily="34" charset="0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174171" y="155862"/>
            <a:ext cx="638628" cy="338853"/>
            <a:chOff x="203200" y="183661"/>
            <a:chExt cx="638628" cy="338853"/>
          </a:xfrm>
          <a:solidFill>
            <a:srgbClr val="DDDCD7"/>
          </a:solidFill>
        </p:grpSpPr>
        <p:sp>
          <p:nvSpPr>
            <p:cNvPr id="62" name="平行四边形 61"/>
            <p:cNvSpPr/>
            <p:nvPr/>
          </p:nvSpPr>
          <p:spPr>
            <a:xfrm>
              <a:off x="203200" y="183661"/>
              <a:ext cx="319314" cy="338853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522514" y="183661"/>
              <a:ext cx="319314" cy="33885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DDCD7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91728" y="914400"/>
            <a:ext cx="7801898" cy="26694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91729" y="3967315"/>
            <a:ext cx="7821561" cy="270387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09935" y="914399"/>
            <a:ext cx="3805084" cy="57469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1729" y="929149"/>
            <a:ext cx="302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RCNN</a:t>
            </a:r>
            <a:endParaRPr lang="zh-CN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6645" y="3986980"/>
            <a:ext cx="302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Fast-RCNN</a:t>
            </a:r>
            <a:endParaRPr lang="zh-CN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09935" y="938980"/>
            <a:ext cx="302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Faster-RCNN</a:t>
            </a:r>
            <a:endParaRPr lang="zh-CN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478" y="1374133"/>
            <a:ext cx="7787147" cy="218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729" y="4424516"/>
            <a:ext cx="7816645" cy="223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5188" y="1371600"/>
            <a:ext cx="3819831" cy="5294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1351</Words>
  <Application>Microsoft Office PowerPoint</Application>
  <PresentationFormat>自定义</PresentationFormat>
  <Paragraphs>183</Paragraphs>
  <Slides>25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</vt:vector>
  </TitlesOfParts>
  <Company>topppt.cn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zjz</cp:lastModifiedBy>
  <cp:revision>105</cp:revision>
  <dcterms:created xsi:type="dcterms:W3CDTF">2015-06-16T23:59:00Z</dcterms:created>
  <dcterms:modified xsi:type="dcterms:W3CDTF">2020-12-07T09:29:39Z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